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0763-873E-4868-934F-198A88E5B11B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4603-2E32-4B21-BDC5-5489D44B1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77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0763-873E-4868-934F-198A88E5B11B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4603-2E32-4B21-BDC5-5489D44B1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527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0763-873E-4868-934F-198A88E5B11B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4603-2E32-4B21-BDC5-5489D44B1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81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0763-873E-4868-934F-198A88E5B11B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4603-2E32-4B21-BDC5-5489D44B1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259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0763-873E-4868-934F-198A88E5B11B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4603-2E32-4B21-BDC5-5489D44B1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823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0763-873E-4868-934F-198A88E5B11B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4603-2E32-4B21-BDC5-5489D44B1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27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0763-873E-4868-934F-198A88E5B11B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4603-2E32-4B21-BDC5-5489D44B1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66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0763-873E-4868-934F-198A88E5B11B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4603-2E32-4B21-BDC5-5489D44B1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558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0763-873E-4868-934F-198A88E5B11B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4603-2E32-4B21-BDC5-5489D44B1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02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0763-873E-4868-934F-198A88E5B11B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4603-2E32-4B21-BDC5-5489D44B1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343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0763-873E-4868-934F-198A88E5B11B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4603-2E32-4B21-BDC5-5489D44B1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84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8000"/>
                <a:satMod val="300000"/>
              </a:schemeClr>
            </a:gs>
            <a:gs pos="40000">
              <a:schemeClr val="bg2">
                <a:tint val="48000"/>
                <a:satMod val="300000"/>
              </a:schemeClr>
            </a:gs>
            <a:gs pos="77000">
              <a:schemeClr val="bg2">
                <a:tint val="49000"/>
                <a:satMod val="300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10000" t="-25000" r="10000" b="125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70763-873E-4868-934F-198A88E5B11B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04603-2E32-4B21-BDC5-5489D44B1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10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57245" y="2323009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Art and Design </a:t>
            </a:r>
            <a:br>
              <a:rPr lang="en-GB" b="1" dirty="0" smtClean="0">
                <a:latin typeface="Comic Sans MS" panose="030F0702030302020204" pitchFamily="66" charset="0"/>
              </a:rPr>
            </a:br>
            <a:r>
              <a:rPr lang="en-GB" b="1" dirty="0" smtClean="0">
                <a:latin typeface="Comic Sans MS" panose="030F0702030302020204" pitchFamily="66" charset="0"/>
              </a:rPr>
              <a:t>Adjective </a:t>
            </a:r>
            <a:br>
              <a:rPr lang="en-GB" b="1" dirty="0" smtClean="0">
                <a:latin typeface="Comic Sans MS" panose="030F0702030302020204" pitchFamily="66" charset="0"/>
              </a:rPr>
            </a:br>
            <a:r>
              <a:rPr lang="en-GB" b="1" dirty="0" smtClean="0">
                <a:latin typeface="Comic Sans MS" panose="030F0702030302020204" pitchFamily="66" charset="0"/>
              </a:rPr>
              <a:t>Word searches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pic>
        <p:nvPicPr>
          <p:cNvPr id="4" name="Picture 3" descr="mo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24825" y="229072"/>
            <a:ext cx="2543175" cy="3371850"/>
          </a:xfrm>
          <a:prstGeom prst="rect">
            <a:avLst/>
          </a:prstGeom>
        </p:spPr>
      </p:pic>
      <p:pic>
        <p:nvPicPr>
          <p:cNvPr id="5" name="Picture 4" descr="Kiss Klimt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0096" y="229072"/>
            <a:ext cx="1679719" cy="1704215"/>
          </a:xfrm>
          <a:prstGeom prst="rect">
            <a:avLst/>
          </a:prstGeom>
        </p:spPr>
      </p:pic>
      <p:pic>
        <p:nvPicPr>
          <p:cNvPr id="6" name="Picture 5" descr="magritte-personal-valu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78655" y="3996361"/>
            <a:ext cx="2468441" cy="1951714"/>
          </a:xfrm>
          <a:prstGeom prst="rect">
            <a:avLst/>
          </a:prstGeom>
        </p:spPr>
      </p:pic>
      <p:pic>
        <p:nvPicPr>
          <p:cNvPr id="7" name="Picture 6" descr="sunflower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5141" y="3752969"/>
            <a:ext cx="1950028" cy="2438499"/>
          </a:xfrm>
          <a:prstGeom prst="rect">
            <a:avLst/>
          </a:prstGeom>
        </p:spPr>
      </p:pic>
      <p:pic>
        <p:nvPicPr>
          <p:cNvPr id="8" name="Picture 7" descr="380px-Dalí_The_Persistence_of_Memory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43587" y="3996361"/>
            <a:ext cx="2852826" cy="2132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00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Formal Elements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359015"/>
              </p:ext>
            </p:extLst>
          </p:nvPr>
        </p:nvGraphicFramePr>
        <p:xfrm>
          <a:off x="1607130" y="1533234"/>
          <a:ext cx="5280960" cy="4836680"/>
        </p:xfrm>
        <a:graphic>
          <a:graphicData uri="http://schemas.openxmlformats.org/drawingml/2006/table">
            <a:tbl>
              <a:tblPr/>
              <a:tblGrid>
                <a:gridCol w="528096"/>
                <a:gridCol w="528096"/>
                <a:gridCol w="528096"/>
                <a:gridCol w="528096"/>
                <a:gridCol w="528096"/>
                <a:gridCol w="528096"/>
                <a:gridCol w="528096"/>
                <a:gridCol w="528096"/>
                <a:gridCol w="528096"/>
                <a:gridCol w="528096"/>
              </a:tblGrid>
              <a:tr h="48366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366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3668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3668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3668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w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3668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w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3668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3668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3668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3668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524001" y="-323165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Arial" charset="0"/>
                <a:cs typeface="Arial" charset="0"/>
              </a:rPr>
              <a:t/>
            </a:r>
            <a:br>
              <a:rPr lang="en-US">
                <a:latin typeface="Arial" charset="0"/>
                <a:cs typeface="Arial" charset="0"/>
              </a:rPr>
            </a:b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92144" y="1772817"/>
            <a:ext cx="28083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Texture</a:t>
            </a:r>
          </a:p>
          <a:p>
            <a:r>
              <a:rPr lang="en-GB" sz="4800" dirty="0"/>
              <a:t>Pattern</a:t>
            </a:r>
          </a:p>
          <a:p>
            <a:r>
              <a:rPr lang="en-GB" sz="4800" dirty="0"/>
              <a:t>Shape</a:t>
            </a:r>
          </a:p>
          <a:p>
            <a:r>
              <a:rPr lang="en-GB" sz="4800" dirty="0"/>
              <a:t>Line</a:t>
            </a:r>
          </a:p>
          <a:p>
            <a:r>
              <a:rPr lang="en-GB" sz="4800" dirty="0"/>
              <a:t>Tone</a:t>
            </a:r>
          </a:p>
          <a:p>
            <a:r>
              <a:rPr lang="en-GB" sz="4800" dirty="0"/>
              <a:t>Colour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6445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91" y="-55525"/>
            <a:ext cx="10515600" cy="1325563"/>
          </a:xfrm>
        </p:spPr>
        <p:txBody>
          <a:bodyPr/>
          <a:lstStyle/>
          <a:p>
            <a:r>
              <a:rPr lang="en-GB" b="1" dirty="0" smtClean="0"/>
              <a:t>Art Movements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545878"/>
              </p:ext>
            </p:extLst>
          </p:nvPr>
        </p:nvGraphicFramePr>
        <p:xfrm>
          <a:off x="1459341" y="1283852"/>
          <a:ext cx="5244270" cy="5273040"/>
        </p:xfrm>
        <a:graphic>
          <a:graphicData uri="http://schemas.openxmlformats.org/drawingml/2006/table">
            <a:tbl>
              <a:tblPr/>
              <a:tblGrid>
                <a:gridCol w="349618"/>
                <a:gridCol w="349618"/>
                <a:gridCol w="349618"/>
                <a:gridCol w="349618"/>
                <a:gridCol w="349618"/>
                <a:gridCol w="349618"/>
                <a:gridCol w="349618"/>
                <a:gridCol w="349618"/>
                <a:gridCol w="349618"/>
                <a:gridCol w="349618"/>
                <a:gridCol w="349618"/>
                <a:gridCol w="349618"/>
                <a:gridCol w="349618"/>
                <a:gridCol w="349618"/>
                <a:gridCol w="349618"/>
              </a:tblGrid>
              <a:tr h="351536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1536"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1536"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1536"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1536"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1536"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w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1536"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1536"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1536"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b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1536"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1536"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b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1536"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1536"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1536"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1536"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524001" y="-323165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Arial" charset="0"/>
                <a:cs typeface="Arial" charset="0"/>
              </a:rPr>
              <a:t/>
            </a:r>
            <a:br>
              <a:rPr lang="en-US">
                <a:latin typeface="Arial" charset="0"/>
                <a:cs typeface="Arial" charset="0"/>
              </a:rPr>
            </a:b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76120" y="1556792"/>
            <a:ext cx="29523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Impressionist, </a:t>
            </a:r>
            <a:endParaRPr lang="en-US" sz="3200" dirty="0"/>
          </a:p>
          <a:p>
            <a:r>
              <a:rPr lang="en-US" sz="3200" dirty="0"/>
              <a:t>Surrealism</a:t>
            </a:r>
            <a:r>
              <a:rPr lang="en-US" sz="3200" dirty="0"/>
              <a:t>, </a:t>
            </a:r>
            <a:endParaRPr lang="en-US" sz="3200" dirty="0"/>
          </a:p>
          <a:p>
            <a:r>
              <a:rPr lang="en-US" sz="3200" dirty="0"/>
              <a:t>Modernism</a:t>
            </a:r>
            <a:r>
              <a:rPr lang="en-US" sz="3200" dirty="0"/>
              <a:t>, </a:t>
            </a:r>
            <a:endParaRPr lang="en-US" sz="3200" dirty="0"/>
          </a:p>
          <a:p>
            <a:r>
              <a:rPr lang="en-US" sz="3200" dirty="0"/>
              <a:t>Futurism</a:t>
            </a:r>
            <a:r>
              <a:rPr lang="en-US" sz="3200" dirty="0"/>
              <a:t>, </a:t>
            </a:r>
            <a:endParaRPr lang="en-US" sz="3200" dirty="0"/>
          </a:p>
          <a:p>
            <a:r>
              <a:rPr lang="en-US" sz="3200" dirty="0"/>
              <a:t>Graffiti, </a:t>
            </a:r>
          </a:p>
          <a:p>
            <a:r>
              <a:rPr lang="en-US" sz="3200" dirty="0"/>
              <a:t>Fauvist,</a:t>
            </a:r>
          </a:p>
          <a:p>
            <a:r>
              <a:rPr lang="en-US" sz="3200" dirty="0"/>
              <a:t> Cubism</a:t>
            </a:r>
            <a:r>
              <a:rPr lang="en-US" sz="3200" dirty="0"/>
              <a:t>, </a:t>
            </a:r>
            <a:endParaRPr lang="en-US" sz="3200" dirty="0"/>
          </a:p>
          <a:p>
            <a:r>
              <a:rPr lang="en-US" sz="3200" dirty="0" err="1"/>
              <a:t>Popart</a:t>
            </a:r>
            <a:r>
              <a:rPr lang="en-US" sz="3200" dirty="0"/>
              <a:t>, </a:t>
            </a:r>
            <a:endParaRPr lang="en-US" sz="3200" dirty="0"/>
          </a:p>
          <a:p>
            <a:r>
              <a:rPr lang="en-US" sz="3200" dirty="0" err="1"/>
              <a:t>Opart</a:t>
            </a:r>
            <a:r>
              <a:rPr lang="en-US" sz="3200" dirty="0"/>
              <a:t>,</a:t>
            </a:r>
          </a:p>
          <a:p>
            <a:r>
              <a:rPr lang="en-US" sz="3200" dirty="0"/>
              <a:t> </a:t>
            </a:r>
            <a:r>
              <a:rPr lang="en-US" sz="3200" dirty="0"/>
              <a:t>Dada,</a:t>
            </a:r>
          </a:p>
        </p:txBody>
      </p:sp>
    </p:spTree>
    <p:extLst>
      <p:ext uri="{BB962C8B-B14F-4D97-AF65-F5344CB8AC3E}">
        <p14:creationId xmlns:p14="http://schemas.microsoft.com/office/powerpoint/2010/main" val="83063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109" y="78797"/>
            <a:ext cx="10515600" cy="1325563"/>
          </a:xfrm>
        </p:spPr>
        <p:txBody>
          <a:bodyPr/>
          <a:lstStyle/>
          <a:p>
            <a:r>
              <a:rPr lang="en-GB" b="1" dirty="0" smtClean="0"/>
              <a:t>Artists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778541"/>
              </p:ext>
            </p:extLst>
          </p:nvPr>
        </p:nvGraphicFramePr>
        <p:xfrm>
          <a:off x="1191495" y="1034478"/>
          <a:ext cx="5408565" cy="5490870"/>
        </p:xfrm>
        <a:graphic>
          <a:graphicData uri="http://schemas.openxmlformats.org/drawingml/2006/table">
            <a:tbl>
              <a:tblPr/>
              <a:tblGrid>
                <a:gridCol w="360571"/>
                <a:gridCol w="360571"/>
                <a:gridCol w="360571"/>
                <a:gridCol w="360571"/>
                <a:gridCol w="360571"/>
                <a:gridCol w="360571"/>
                <a:gridCol w="360571"/>
                <a:gridCol w="360571"/>
                <a:gridCol w="360571"/>
                <a:gridCol w="360571"/>
                <a:gridCol w="360571"/>
                <a:gridCol w="360571"/>
                <a:gridCol w="360571"/>
                <a:gridCol w="360571"/>
                <a:gridCol w="360571"/>
              </a:tblGrid>
              <a:tr h="366058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w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b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w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err="1"/>
                        <a:t>i</a:t>
                      </a:r>
                      <a:endParaRPr lang="en-US" sz="1700" b="1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w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b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v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w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6058"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/>
                        <a:t>b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1" y="-323165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Arial" charset="0"/>
                <a:cs typeface="Arial" charset="0"/>
              </a:rPr>
              <a:t/>
            </a:r>
            <a:br>
              <a:rPr lang="en-US">
                <a:latin typeface="Arial" charset="0"/>
                <a:cs typeface="Arial" charset="0"/>
              </a:rPr>
            </a:b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60096" y="1595022"/>
            <a:ext cx="30243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Van Gogh</a:t>
            </a:r>
          </a:p>
          <a:p>
            <a:r>
              <a:rPr lang="en-US" sz="2800" dirty="0"/>
              <a:t>Monet</a:t>
            </a:r>
          </a:p>
          <a:p>
            <a:r>
              <a:rPr lang="en-US" sz="2800" dirty="0"/>
              <a:t>Picasso</a:t>
            </a:r>
          </a:p>
          <a:p>
            <a:r>
              <a:rPr lang="en-US" sz="2800" dirty="0" err="1"/>
              <a:t>Banksy</a:t>
            </a:r>
            <a:endParaRPr lang="en-US" sz="2800" dirty="0"/>
          </a:p>
          <a:p>
            <a:r>
              <a:rPr lang="en-US" sz="2800" dirty="0"/>
              <a:t>Warhol</a:t>
            </a:r>
          </a:p>
          <a:p>
            <a:r>
              <a:rPr lang="en-US" sz="2800" dirty="0"/>
              <a:t>Klimt</a:t>
            </a:r>
          </a:p>
          <a:p>
            <a:r>
              <a:rPr lang="en-US" sz="2800" dirty="0"/>
              <a:t>Munch</a:t>
            </a:r>
          </a:p>
          <a:p>
            <a:r>
              <a:rPr lang="en-US" sz="2800" dirty="0"/>
              <a:t>Mondrian</a:t>
            </a:r>
          </a:p>
          <a:p>
            <a:r>
              <a:rPr lang="en-US" sz="2800" dirty="0" err="1"/>
              <a:t>OKeefe</a:t>
            </a:r>
            <a:endParaRPr lang="en-US" sz="2800" dirty="0"/>
          </a:p>
          <a:p>
            <a:r>
              <a:rPr lang="en-US" sz="2800" dirty="0"/>
              <a:t>Dali</a:t>
            </a:r>
          </a:p>
          <a:p>
            <a:r>
              <a:rPr lang="en-US" sz="2800" dirty="0" err="1"/>
              <a:t>Hirst</a:t>
            </a:r>
            <a:endParaRPr lang="en-US" sz="2800" dirty="0"/>
          </a:p>
          <a:p>
            <a:r>
              <a:rPr lang="en-US" sz="2800" dirty="0" err="1"/>
              <a:t>Davinci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859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818" y="78798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Media</a:t>
            </a:r>
            <a:endParaRPr lang="en-US" sz="4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466243"/>
              </p:ext>
            </p:extLst>
          </p:nvPr>
        </p:nvGraphicFramePr>
        <p:xfrm>
          <a:off x="1126840" y="1173022"/>
          <a:ext cx="5185180" cy="5496340"/>
        </p:xfrm>
        <a:graphic>
          <a:graphicData uri="http://schemas.openxmlformats.org/drawingml/2006/table">
            <a:tbl>
              <a:tblPr/>
              <a:tblGrid>
                <a:gridCol w="518518"/>
                <a:gridCol w="518518"/>
                <a:gridCol w="518518"/>
                <a:gridCol w="518518"/>
                <a:gridCol w="518518"/>
                <a:gridCol w="518518"/>
                <a:gridCol w="518518"/>
                <a:gridCol w="518518"/>
                <a:gridCol w="518518"/>
                <a:gridCol w="518518"/>
              </a:tblGrid>
              <a:tr h="549634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49634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49634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49634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49634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49634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49634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49634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49634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b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49634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04112" y="1556792"/>
            <a:ext cx="30963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Pencil</a:t>
            </a:r>
          </a:p>
          <a:p>
            <a:r>
              <a:rPr lang="en-US" sz="3600" dirty="0"/>
              <a:t>Paint</a:t>
            </a:r>
          </a:p>
          <a:p>
            <a:r>
              <a:rPr lang="en-US" sz="3600" dirty="0"/>
              <a:t>Acrylic</a:t>
            </a:r>
          </a:p>
          <a:p>
            <a:r>
              <a:rPr lang="en-US" sz="3600" dirty="0"/>
              <a:t>Pastel</a:t>
            </a:r>
          </a:p>
          <a:p>
            <a:r>
              <a:rPr lang="en-US" sz="3600" dirty="0"/>
              <a:t>Crayon</a:t>
            </a:r>
          </a:p>
          <a:p>
            <a:r>
              <a:rPr lang="en-US" sz="3600" dirty="0"/>
              <a:t>Ink</a:t>
            </a:r>
          </a:p>
          <a:p>
            <a:r>
              <a:rPr lang="en-US" sz="3600" dirty="0"/>
              <a:t>Print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4612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109" y="0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Print Making</a:t>
            </a:r>
            <a:endParaRPr lang="en-US" sz="4800" b="1" dirty="0"/>
          </a:p>
        </p:txBody>
      </p:sp>
      <p:sp>
        <p:nvSpPr>
          <p:cNvPr id="4" name="Rectangle 3"/>
          <p:cNvSpPr/>
          <p:nvPr/>
        </p:nvSpPr>
        <p:spPr>
          <a:xfrm>
            <a:off x="7392144" y="1772817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 err="1"/>
              <a:t>Lino</a:t>
            </a:r>
            <a:r>
              <a:rPr lang="en-US" sz="3600" dirty="0"/>
              <a:t> </a:t>
            </a:r>
          </a:p>
          <a:p>
            <a:r>
              <a:rPr lang="en-US" sz="3600" dirty="0"/>
              <a:t>Ink</a:t>
            </a:r>
          </a:p>
          <a:p>
            <a:r>
              <a:rPr lang="en-US" sz="3600" dirty="0"/>
              <a:t>Brayer</a:t>
            </a:r>
          </a:p>
          <a:p>
            <a:r>
              <a:rPr lang="en-US" sz="3600" dirty="0"/>
              <a:t>Cutter</a:t>
            </a:r>
          </a:p>
          <a:p>
            <a:r>
              <a:rPr lang="en-US" sz="3600" dirty="0" err="1"/>
              <a:t>Benchhook</a:t>
            </a:r>
            <a:endParaRPr lang="en-US" sz="3600" dirty="0"/>
          </a:p>
          <a:p>
            <a:r>
              <a:rPr lang="en-US" sz="3600" dirty="0"/>
              <a:t>Etching</a:t>
            </a:r>
          </a:p>
          <a:p>
            <a:r>
              <a:rPr lang="en-US" sz="3600" dirty="0"/>
              <a:t>Mono</a:t>
            </a:r>
          </a:p>
          <a:p>
            <a:r>
              <a:rPr lang="en-US" sz="3600" dirty="0"/>
              <a:t>Potato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69592"/>
              </p:ext>
            </p:extLst>
          </p:nvPr>
        </p:nvGraphicFramePr>
        <p:xfrm>
          <a:off x="1191490" y="1325560"/>
          <a:ext cx="5264550" cy="5343800"/>
        </p:xfrm>
        <a:graphic>
          <a:graphicData uri="http://schemas.openxmlformats.org/drawingml/2006/table">
            <a:tbl>
              <a:tblPr/>
              <a:tblGrid>
                <a:gridCol w="526455"/>
                <a:gridCol w="526455"/>
                <a:gridCol w="526455"/>
                <a:gridCol w="526455"/>
                <a:gridCol w="526455"/>
                <a:gridCol w="526455"/>
                <a:gridCol w="526455"/>
                <a:gridCol w="526455"/>
                <a:gridCol w="526455"/>
                <a:gridCol w="526455"/>
              </a:tblGrid>
              <a:tr h="5343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4380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4380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4380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w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4380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4380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b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4380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b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4380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4380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b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4380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37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27" y="0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Ceramics</a:t>
            </a:r>
            <a:endParaRPr lang="en-US" sz="4800" b="1" dirty="0"/>
          </a:p>
        </p:txBody>
      </p:sp>
      <p:sp>
        <p:nvSpPr>
          <p:cNvPr id="4" name="Rectangle 3"/>
          <p:cNvSpPr/>
          <p:nvPr/>
        </p:nvSpPr>
        <p:spPr>
          <a:xfrm>
            <a:off x="7320136" y="1556792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Clay</a:t>
            </a:r>
          </a:p>
          <a:p>
            <a:r>
              <a:rPr lang="en-US" sz="3200" dirty="0"/>
              <a:t>Bisque</a:t>
            </a:r>
          </a:p>
          <a:p>
            <a:r>
              <a:rPr lang="en-US" sz="3200" dirty="0"/>
              <a:t>Glaze</a:t>
            </a:r>
          </a:p>
          <a:p>
            <a:r>
              <a:rPr lang="en-US" sz="3200" dirty="0"/>
              <a:t>Terracotta</a:t>
            </a:r>
          </a:p>
          <a:p>
            <a:r>
              <a:rPr lang="en-US" sz="3200" dirty="0"/>
              <a:t>Stoneware</a:t>
            </a:r>
          </a:p>
          <a:p>
            <a:r>
              <a:rPr lang="en-US" sz="3200" dirty="0"/>
              <a:t>Kiln</a:t>
            </a:r>
          </a:p>
          <a:p>
            <a:r>
              <a:rPr lang="en-US" sz="3200" dirty="0"/>
              <a:t>Wheel</a:t>
            </a:r>
          </a:p>
          <a:p>
            <a:r>
              <a:rPr lang="en-US" sz="3200" dirty="0"/>
              <a:t>Slurry</a:t>
            </a:r>
          </a:p>
          <a:p>
            <a:r>
              <a:rPr lang="en-US" sz="3200" dirty="0"/>
              <a:t>Score</a:t>
            </a:r>
          </a:p>
          <a:p>
            <a:r>
              <a:rPr lang="en-US" sz="3200" dirty="0"/>
              <a:t>Leather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832409"/>
              </p:ext>
            </p:extLst>
          </p:nvPr>
        </p:nvGraphicFramePr>
        <p:xfrm>
          <a:off x="1034470" y="1145310"/>
          <a:ext cx="5061530" cy="5452040"/>
        </p:xfrm>
        <a:graphic>
          <a:graphicData uri="http://schemas.openxmlformats.org/drawingml/2006/table">
            <a:tbl>
              <a:tblPr/>
              <a:tblGrid>
                <a:gridCol w="506153"/>
                <a:gridCol w="506153"/>
                <a:gridCol w="506153"/>
                <a:gridCol w="506153"/>
                <a:gridCol w="506153"/>
                <a:gridCol w="506153"/>
                <a:gridCol w="506153"/>
                <a:gridCol w="506153"/>
                <a:gridCol w="506153"/>
                <a:gridCol w="506153"/>
              </a:tblGrid>
              <a:tr h="545204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b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45204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45204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45204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q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i</a:t>
                      </a:r>
                      <a:endParaRPr lang="en-US" b="1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45204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45204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z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45204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45204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w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w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45204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45204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26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764" y="-152111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Colours</a:t>
            </a:r>
            <a:endParaRPr lang="en-US" sz="4800" b="1" dirty="0"/>
          </a:p>
        </p:txBody>
      </p:sp>
      <p:sp>
        <p:nvSpPr>
          <p:cNvPr id="4" name="Rectangle 3"/>
          <p:cNvSpPr/>
          <p:nvPr/>
        </p:nvSpPr>
        <p:spPr>
          <a:xfrm>
            <a:off x="7464152" y="1348800"/>
            <a:ext cx="45720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Crimson</a:t>
            </a:r>
          </a:p>
          <a:p>
            <a:r>
              <a:rPr lang="en-US" sz="3200" dirty="0"/>
              <a:t>Ultramarine</a:t>
            </a:r>
          </a:p>
          <a:p>
            <a:r>
              <a:rPr lang="en-US" sz="3200" dirty="0" err="1"/>
              <a:t>Gamboge</a:t>
            </a:r>
            <a:endParaRPr lang="en-US" sz="3200" dirty="0"/>
          </a:p>
          <a:p>
            <a:r>
              <a:rPr lang="en-US" sz="3200" dirty="0" err="1"/>
              <a:t>BurntSienna</a:t>
            </a:r>
            <a:endParaRPr lang="en-US" sz="3200" dirty="0"/>
          </a:p>
          <a:p>
            <a:r>
              <a:rPr lang="en-US" sz="3200" dirty="0" err="1"/>
              <a:t>BurntUmber</a:t>
            </a:r>
            <a:endParaRPr lang="en-US" sz="3200" dirty="0"/>
          </a:p>
          <a:p>
            <a:r>
              <a:rPr lang="en-US" sz="3200" dirty="0"/>
              <a:t>Black</a:t>
            </a:r>
          </a:p>
          <a:p>
            <a:r>
              <a:rPr lang="en-US" sz="3200" dirty="0"/>
              <a:t>Violet</a:t>
            </a:r>
          </a:p>
          <a:p>
            <a:r>
              <a:rPr lang="en-US" sz="3200" dirty="0"/>
              <a:t>Indigo</a:t>
            </a:r>
          </a:p>
          <a:p>
            <a:r>
              <a:rPr lang="en-US" sz="3200" dirty="0"/>
              <a:t>Orange</a:t>
            </a:r>
          </a:p>
          <a:p>
            <a:r>
              <a:rPr lang="en-US" sz="3200" dirty="0"/>
              <a:t>Green</a:t>
            </a:r>
          </a:p>
          <a:p>
            <a:r>
              <a:rPr lang="en-US" sz="3200" dirty="0"/>
              <a:t>Ochre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648461"/>
              </p:ext>
            </p:extLst>
          </p:nvPr>
        </p:nvGraphicFramePr>
        <p:xfrm>
          <a:off x="969823" y="1016001"/>
          <a:ext cx="5486217" cy="5653362"/>
        </p:xfrm>
        <a:graphic>
          <a:graphicData uri="http://schemas.openxmlformats.org/drawingml/2006/table">
            <a:tbl>
              <a:tblPr/>
              <a:tblGrid>
                <a:gridCol w="498747"/>
                <a:gridCol w="498747"/>
                <a:gridCol w="498747"/>
                <a:gridCol w="498747"/>
                <a:gridCol w="498747"/>
                <a:gridCol w="498747"/>
                <a:gridCol w="498747"/>
                <a:gridCol w="498747"/>
                <a:gridCol w="498747"/>
                <a:gridCol w="498747"/>
                <a:gridCol w="498747"/>
              </a:tblGrid>
              <a:tr h="51394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13942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13942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13942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f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13942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13942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k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13942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13942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13942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v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13942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13942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u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i</a:t>
                      </a:r>
                      <a:endParaRPr lang="en-US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v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76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1062</Words>
  <Application>Microsoft Office PowerPoint</Application>
  <PresentationFormat>Widescreen</PresentationFormat>
  <Paragraphs>1046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Art and Design  Adjective  Word searches </vt:lpstr>
      <vt:lpstr>The Formal Elements</vt:lpstr>
      <vt:lpstr>Art Movements</vt:lpstr>
      <vt:lpstr>Artists</vt:lpstr>
      <vt:lpstr>Media</vt:lpstr>
      <vt:lpstr>Print Making</vt:lpstr>
      <vt:lpstr>Ceramics</vt:lpstr>
      <vt:lpstr>Colours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and Design  Adjective  Word searches </dc:title>
  <dc:creator>James Robert Diable</dc:creator>
  <cp:lastModifiedBy>James Robert Diable</cp:lastModifiedBy>
  <cp:revision>1</cp:revision>
  <dcterms:created xsi:type="dcterms:W3CDTF">2020-04-21T15:37:55Z</dcterms:created>
  <dcterms:modified xsi:type="dcterms:W3CDTF">2020-04-21T15:45:35Z</dcterms:modified>
</cp:coreProperties>
</file>