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460" r:id="rId3"/>
    <p:sldId id="452" r:id="rId4"/>
    <p:sldId id="419" r:id="rId5"/>
    <p:sldId id="421" r:id="rId6"/>
    <p:sldId id="423" r:id="rId7"/>
    <p:sldId id="424" r:id="rId8"/>
    <p:sldId id="425" r:id="rId9"/>
    <p:sldId id="426" r:id="rId10"/>
    <p:sldId id="427" r:id="rId11"/>
    <p:sldId id="428" r:id="rId12"/>
    <p:sldId id="450" r:id="rId13"/>
    <p:sldId id="463" r:id="rId14"/>
    <p:sldId id="469" r:id="rId15"/>
    <p:sldId id="470" r:id="rId16"/>
    <p:sldId id="471" r:id="rId17"/>
    <p:sldId id="4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19"/>
    <p:restoredTop sz="94674"/>
  </p:normalViewPr>
  <p:slideViewPr>
    <p:cSldViewPr snapToGrid="0" snapToObjects="1">
      <p:cViewPr varScale="1">
        <p:scale>
          <a:sx n="73" d="100"/>
          <a:sy n="73" d="100"/>
        </p:scale>
        <p:origin x="10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A396A-C899-B849-BD69-653F71DFD98C}" type="datetimeFigureOut">
              <a:rPr lang="en-US" smtClean="0"/>
              <a:t>3/30/2020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54B13-0C83-6145-82FA-B45B27BC8441}" type="slidenum">
              <a:rPr lang="en-US" smtClean="0"/>
              <a:t>‹#›</a:t>
            </a:fld>
            <a:endParaRPr lang="en-US"/>
          </a:p>
        </p:txBody>
      </p:sp>
    </p:spTree>
    <p:extLst>
      <p:ext uri="{BB962C8B-B14F-4D97-AF65-F5344CB8AC3E}">
        <p14:creationId xmlns:p14="http://schemas.microsoft.com/office/powerpoint/2010/main" val="422143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CB5F-DF04-2747-84FA-698E8E709B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03D623-C7B2-CB45-9D1A-254BC4D96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A641CA-1877-2343-8063-50712FC95EA7}"/>
              </a:ext>
            </a:extLst>
          </p:cNvPr>
          <p:cNvSpPr>
            <a:spLocks noGrp="1"/>
          </p:cNvSpPr>
          <p:nvPr>
            <p:ph type="dt" sz="half" idx="10"/>
          </p:nvPr>
        </p:nvSpPr>
        <p:spPr/>
        <p:txBody>
          <a:bodyPr/>
          <a:lstStyle/>
          <a:p>
            <a:fld id="{8711D581-D37B-C94E-B381-710E2E733875}" type="datetimeFigureOut">
              <a:rPr lang="en-US" smtClean="0"/>
              <a:t>3/30/2020</a:t>
            </a:fld>
            <a:endParaRPr lang="en-US"/>
          </a:p>
        </p:txBody>
      </p:sp>
      <p:sp>
        <p:nvSpPr>
          <p:cNvPr id="5" name="Footer Placeholder 4">
            <a:extLst>
              <a:ext uri="{FF2B5EF4-FFF2-40B4-BE49-F238E27FC236}">
                <a16:creationId xmlns:a16="http://schemas.microsoft.com/office/drawing/2014/main" id="{0240D747-2193-954A-9E30-B86FF3E4A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CD929-777B-954E-AE8F-7C33D2FF11D2}"/>
              </a:ext>
            </a:extLst>
          </p:cNvPr>
          <p:cNvSpPr>
            <a:spLocks noGrp="1"/>
          </p:cNvSpPr>
          <p:nvPr>
            <p:ph type="sldNum" sz="quarter" idx="12"/>
          </p:nvPr>
        </p:nvSpPr>
        <p:spPr/>
        <p:txBody>
          <a:bodyPr/>
          <a:lstStyle/>
          <a:p>
            <a:fld id="{B1BC345F-E41F-424D-AC2F-15DEC15246D4}" type="slidenum">
              <a:rPr lang="en-US" smtClean="0"/>
              <a:t>‹#›</a:t>
            </a:fld>
            <a:endParaRPr lang="en-US"/>
          </a:p>
        </p:txBody>
      </p:sp>
    </p:spTree>
    <p:extLst>
      <p:ext uri="{BB962C8B-B14F-4D97-AF65-F5344CB8AC3E}">
        <p14:creationId xmlns:p14="http://schemas.microsoft.com/office/powerpoint/2010/main" val="162731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3232-40AF-AF45-815D-3401B39E79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69F7DC3-4D1F-E049-9E9D-A9AEC67F44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B3AA9-BD28-C64E-9D92-77F8248BCBAE}"/>
              </a:ext>
            </a:extLst>
          </p:cNvPr>
          <p:cNvSpPr>
            <a:spLocks noGrp="1"/>
          </p:cNvSpPr>
          <p:nvPr>
            <p:ph type="dt" sz="half" idx="10"/>
          </p:nvPr>
        </p:nvSpPr>
        <p:spPr/>
        <p:txBody>
          <a:bodyPr/>
          <a:lstStyle/>
          <a:p>
            <a:fld id="{8711D581-D37B-C94E-B381-710E2E733875}" type="datetimeFigureOut">
              <a:rPr lang="en-US" smtClean="0"/>
              <a:t>3/30/2020</a:t>
            </a:fld>
            <a:endParaRPr lang="en-US"/>
          </a:p>
        </p:txBody>
      </p:sp>
      <p:sp>
        <p:nvSpPr>
          <p:cNvPr id="5" name="Footer Placeholder 4">
            <a:extLst>
              <a:ext uri="{FF2B5EF4-FFF2-40B4-BE49-F238E27FC236}">
                <a16:creationId xmlns:a16="http://schemas.microsoft.com/office/drawing/2014/main" id="{AFE4E431-EDD3-CB40-9B31-D79470C4D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F69F6-E1C4-D144-AC73-72C2BBDBD17F}"/>
              </a:ext>
            </a:extLst>
          </p:cNvPr>
          <p:cNvSpPr>
            <a:spLocks noGrp="1"/>
          </p:cNvSpPr>
          <p:nvPr>
            <p:ph type="sldNum" sz="quarter" idx="12"/>
          </p:nvPr>
        </p:nvSpPr>
        <p:spPr/>
        <p:txBody>
          <a:bodyPr/>
          <a:lstStyle/>
          <a:p>
            <a:fld id="{B1BC345F-E41F-424D-AC2F-15DEC15246D4}" type="slidenum">
              <a:rPr lang="en-US" smtClean="0"/>
              <a:t>‹#›</a:t>
            </a:fld>
            <a:endParaRPr lang="en-US"/>
          </a:p>
        </p:txBody>
      </p:sp>
    </p:spTree>
    <p:extLst>
      <p:ext uri="{BB962C8B-B14F-4D97-AF65-F5344CB8AC3E}">
        <p14:creationId xmlns:p14="http://schemas.microsoft.com/office/powerpoint/2010/main" val="190080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7DC6A-B41C-8049-8677-2FBBA10CE7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9DB29-401A-E842-92DD-2F34870E64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4AF31-46C6-A847-A8F2-10C40E473FAB}"/>
              </a:ext>
            </a:extLst>
          </p:cNvPr>
          <p:cNvSpPr>
            <a:spLocks noGrp="1"/>
          </p:cNvSpPr>
          <p:nvPr>
            <p:ph type="dt" sz="half" idx="10"/>
          </p:nvPr>
        </p:nvSpPr>
        <p:spPr/>
        <p:txBody>
          <a:bodyPr/>
          <a:lstStyle/>
          <a:p>
            <a:fld id="{8711D581-D37B-C94E-B381-710E2E733875}" type="datetimeFigureOut">
              <a:rPr lang="en-US" smtClean="0"/>
              <a:t>3/30/2020</a:t>
            </a:fld>
            <a:endParaRPr lang="en-US"/>
          </a:p>
        </p:txBody>
      </p:sp>
      <p:sp>
        <p:nvSpPr>
          <p:cNvPr id="5" name="Footer Placeholder 4">
            <a:extLst>
              <a:ext uri="{FF2B5EF4-FFF2-40B4-BE49-F238E27FC236}">
                <a16:creationId xmlns:a16="http://schemas.microsoft.com/office/drawing/2014/main" id="{B15A431B-3CBA-FB4D-A7C7-8E2B54DC7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67C4E-1FA7-B846-AD62-1967F1170C1E}"/>
              </a:ext>
            </a:extLst>
          </p:cNvPr>
          <p:cNvSpPr>
            <a:spLocks noGrp="1"/>
          </p:cNvSpPr>
          <p:nvPr>
            <p:ph type="sldNum" sz="quarter" idx="12"/>
          </p:nvPr>
        </p:nvSpPr>
        <p:spPr/>
        <p:txBody>
          <a:bodyPr/>
          <a:lstStyle/>
          <a:p>
            <a:fld id="{B1BC345F-E41F-424D-AC2F-15DEC15246D4}" type="slidenum">
              <a:rPr lang="en-US" smtClean="0"/>
              <a:t>‹#›</a:t>
            </a:fld>
            <a:endParaRPr lang="en-US"/>
          </a:p>
        </p:txBody>
      </p:sp>
    </p:spTree>
    <p:extLst>
      <p:ext uri="{BB962C8B-B14F-4D97-AF65-F5344CB8AC3E}">
        <p14:creationId xmlns:p14="http://schemas.microsoft.com/office/powerpoint/2010/main" val="85544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09600" y="274637"/>
            <a:ext cx="10972800" cy="1143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4800" b="1"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4800" b="1">
                <a:solidFill>
                  <a:schemeClr val="dk1"/>
                </a:solidFill>
              </a:defRPr>
            </a:lvl2pPr>
            <a:lvl3pPr lvl="2" indent="0" rtl="0">
              <a:spcBef>
                <a:spcPts val="0"/>
              </a:spcBef>
              <a:buClr>
                <a:schemeClr val="dk1"/>
              </a:buClr>
              <a:buFont typeface="Arial"/>
              <a:buNone/>
              <a:defRPr sz="4800" b="1">
                <a:solidFill>
                  <a:schemeClr val="dk1"/>
                </a:solidFill>
              </a:defRPr>
            </a:lvl3pPr>
            <a:lvl4pPr lvl="3" indent="0" rtl="0">
              <a:spcBef>
                <a:spcPts val="0"/>
              </a:spcBef>
              <a:buClr>
                <a:schemeClr val="dk1"/>
              </a:buClr>
              <a:buFont typeface="Arial"/>
              <a:buNone/>
              <a:defRPr sz="4800" b="1">
                <a:solidFill>
                  <a:schemeClr val="dk1"/>
                </a:solidFill>
              </a:defRPr>
            </a:lvl4pPr>
            <a:lvl5pPr lvl="4" indent="0" rtl="0">
              <a:spcBef>
                <a:spcPts val="0"/>
              </a:spcBef>
              <a:buClr>
                <a:schemeClr val="dk1"/>
              </a:buClr>
              <a:buFont typeface="Arial"/>
              <a:buNone/>
              <a:defRPr sz="4800" b="1">
                <a:solidFill>
                  <a:schemeClr val="dk1"/>
                </a:solidFill>
              </a:defRPr>
            </a:lvl5pPr>
            <a:lvl6pPr lvl="5" indent="0" rtl="0">
              <a:spcBef>
                <a:spcPts val="0"/>
              </a:spcBef>
              <a:buClr>
                <a:schemeClr val="dk1"/>
              </a:buClr>
              <a:buFont typeface="Arial"/>
              <a:buNone/>
              <a:defRPr sz="4800" b="1">
                <a:solidFill>
                  <a:schemeClr val="dk1"/>
                </a:solidFill>
              </a:defRPr>
            </a:lvl6pPr>
            <a:lvl7pPr lvl="6" indent="0" rtl="0">
              <a:spcBef>
                <a:spcPts val="0"/>
              </a:spcBef>
              <a:buClr>
                <a:schemeClr val="dk1"/>
              </a:buClr>
              <a:buFont typeface="Arial"/>
              <a:buNone/>
              <a:defRPr sz="4800" b="1">
                <a:solidFill>
                  <a:schemeClr val="dk1"/>
                </a:solidFill>
              </a:defRPr>
            </a:lvl7pPr>
            <a:lvl8pPr lvl="7" indent="0" rtl="0">
              <a:spcBef>
                <a:spcPts val="0"/>
              </a:spcBef>
              <a:buClr>
                <a:schemeClr val="dk1"/>
              </a:buClr>
              <a:buFont typeface="Arial"/>
              <a:buNone/>
              <a:defRPr sz="4800" b="1">
                <a:solidFill>
                  <a:schemeClr val="dk1"/>
                </a:solidFill>
              </a:defRPr>
            </a:lvl8pPr>
            <a:lvl9pPr lvl="8" indent="0" rtl="0">
              <a:spcBef>
                <a:spcPts val="0"/>
              </a:spcBef>
              <a:buClr>
                <a:schemeClr val="dk1"/>
              </a:buClr>
              <a:buFont typeface="Arial"/>
              <a:buNone/>
              <a:defRPr sz="4800" b="1">
                <a:solidFill>
                  <a:schemeClr val="dk1"/>
                </a:solidFill>
              </a:defRPr>
            </a:lvl9pPr>
          </a:lstStyle>
          <a:p>
            <a:endParaRPr/>
          </a:p>
        </p:txBody>
      </p:sp>
      <p:sp>
        <p:nvSpPr>
          <p:cNvPr id="74" name="Shape 74"/>
          <p:cNvSpPr txBox="1">
            <a:spLocks noGrp="1"/>
          </p:cNvSpPr>
          <p:nvPr>
            <p:ph type="body" idx="1"/>
          </p:nvPr>
        </p:nvSpPr>
        <p:spPr>
          <a:xfrm>
            <a:off x="609600" y="1600200"/>
            <a:ext cx="10972800" cy="4967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4000" b="0" i="0" u="none" strike="noStrike" cap="none">
                <a:solidFill>
                  <a:schemeClr val="dk1"/>
                </a:solidFill>
                <a:latin typeface="Arial"/>
                <a:ea typeface="Arial"/>
                <a:cs typeface="Arial"/>
                <a:sym typeface="Arial"/>
              </a:defRPr>
            </a:lvl1pPr>
            <a:lvl2pPr marL="609585" marR="0" lvl="1" indent="0" algn="l" rtl="0">
              <a:lnSpc>
                <a:spcPct val="100000"/>
              </a:lnSpc>
              <a:spcBef>
                <a:spcPts val="0"/>
              </a:spcBef>
              <a:spcAft>
                <a:spcPts val="0"/>
              </a:spcAft>
              <a:buClr>
                <a:schemeClr val="dk1"/>
              </a:buClr>
              <a:buFont typeface="Arial"/>
              <a:buNone/>
              <a:defRPr sz="3200" b="0" i="0" u="none" strike="noStrike" cap="none">
                <a:solidFill>
                  <a:schemeClr val="dk1"/>
                </a:solidFill>
                <a:latin typeface="Arial"/>
                <a:ea typeface="Arial"/>
                <a:cs typeface="Arial"/>
                <a:sym typeface="Arial"/>
              </a:defRPr>
            </a:lvl2pPr>
            <a:lvl3pPr marL="1219170" marR="0" lvl="2" indent="0" algn="l" rtl="0">
              <a:lnSpc>
                <a:spcPct val="100000"/>
              </a:lnSpc>
              <a:spcBef>
                <a:spcPts val="0"/>
              </a:spcBef>
              <a:spcAft>
                <a:spcPts val="0"/>
              </a:spcAft>
              <a:buClr>
                <a:schemeClr val="dk1"/>
              </a:buClr>
              <a:buFont typeface="Arial"/>
              <a:buNone/>
              <a:defRPr sz="3200" b="0" i="0" u="none" strike="noStrike" cap="none">
                <a:solidFill>
                  <a:schemeClr val="dk1"/>
                </a:solidFill>
                <a:latin typeface="Arial"/>
                <a:ea typeface="Arial"/>
                <a:cs typeface="Arial"/>
                <a:sym typeface="Arial"/>
              </a:defRPr>
            </a:lvl3pPr>
            <a:lvl4pPr marL="1828754"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2438339"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3047924"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657509"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267093"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4876678"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11409052" y="6333133"/>
            <a:ext cx="731600" cy="524800"/>
          </a:xfrm>
          <a:prstGeom prst="rect">
            <a:avLst/>
          </a:prstGeom>
          <a:noFill/>
          <a:ln>
            <a:noFill/>
          </a:ln>
        </p:spPr>
        <p:txBody>
          <a:bodyPr lIns="91425" tIns="91425" rIns="91425" bIns="91425" anchor="ctr" anchorCtr="0">
            <a:noAutofit/>
          </a:bodyPr>
          <a:lstStyle/>
          <a:p>
            <a:pPr algn="l">
              <a:buClr>
                <a:srgbClr val="000000"/>
              </a:buClr>
              <a:buSzPct val="25000"/>
            </a:pPr>
            <a:fld id="{00000000-1234-1234-1234-123412341234}" type="slidenum">
              <a:rPr lang="en" sz="1867" smtClean="0">
                <a:solidFill>
                  <a:srgbClr val="000000"/>
                </a:solidFill>
                <a:latin typeface="Arial"/>
                <a:ea typeface="Arial"/>
                <a:cs typeface="Arial"/>
                <a:sym typeface="Arial"/>
              </a:rPr>
              <a:pPr algn="l">
                <a:buClr>
                  <a:srgbClr val="000000"/>
                </a:buClr>
                <a:buSzPct val="25000"/>
              </a:pPr>
              <a:t>‹#›</a:t>
            </a:fld>
            <a:endParaRPr lang="en"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332087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D79A-640C-334F-BDD1-CD2473AC6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3A5644-E1CD-AD47-AA66-B576BF7C9B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154CF-4FF4-0F44-95DE-7E65514AA3B4}"/>
              </a:ext>
            </a:extLst>
          </p:cNvPr>
          <p:cNvSpPr>
            <a:spLocks noGrp="1"/>
          </p:cNvSpPr>
          <p:nvPr>
            <p:ph type="dt" sz="half" idx="10"/>
          </p:nvPr>
        </p:nvSpPr>
        <p:spPr/>
        <p:txBody>
          <a:bodyPr/>
          <a:lstStyle/>
          <a:p>
            <a:fld id="{8711D581-D37B-C94E-B381-710E2E733875}" type="datetimeFigureOut">
              <a:rPr lang="en-US" smtClean="0"/>
              <a:t>3/30/2020</a:t>
            </a:fld>
            <a:endParaRPr lang="en-US"/>
          </a:p>
        </p:txBody>
      </p:sp>
      <p:sp>
        <p:nvSpPr>
          <p:cNvPr id="5" name="Footer Placeholder 4">
            <a:extLst>
              <a:ext uri="{FF2B5EF4-FFF2-40B4-BE49-F238E27FC236}">
                <a16:creationId xmlns:a16="http://schemas.microsoft.com/office/drawing/2014/main" id="{AF7D8B7A-1D98-5C43-8272-A2BF43B51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FC3DD-4D47-4341-A059-95467B5410FD}"/>
              </a:ext>
            </a:extLst>
          </p:cNvPr>
          <p:cNvSpPr>
            <a:spLocks noGrp="1"/>
          </p:cNvSpPr>
          <p:nvPr>
            <p:ph type="sldNum" sz="quarter" idx="12"/>
          </p:nvPr>
        </p:nvSpPr>
        <p:spPr/>
        <p:txBody>
          <a:bodyPr/>
          <a:lstStyle/>
          <a:p>
            <a:fld id="{B1BC345F-E41F-424D-AC2F-15DEC15246D4}" type="slidenum">
              <a:rPr lang="en-US" smtClean="0"/>
              <a:t>‹#›</a:t>
            </a:fld>
            <a:endParaRPr lang="en-US"/>
          </a:p>
        </p:txBody>
      </p:sp>
    </p:spTree>
    <p:extLst>
      <p:ext uri="{BB962C8B-B14F-4D97-AF65-F5344CB8AC3E}">
        <p14:creationId xmlns:p14="http://schemas.microsoft.com/office/powerpoint/2010/main" val="319384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0A40-A02C-A949-9A6B-DFCB2A854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07E689-34C8-954E-A3CF-74C6699AF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FFA586-59F1-6447-89C2-F30D91D6421B}"/>
              </a:ext>
            </a:extLst>
          </p:cNvPr>
          <p:cNvSpPr>
            <a:spLocks noGrp="1"/>
          </p:cNvSpPr>
          <p:nvPr>
            <p:ph type="dt" sz="half" idx="10"/>
          </p:nvPr>
        </p:nvSpPr>
        <p:spPr/>
        <p:txBody>
          <a:bodyPr/>
          <a:lstStyle/>
          <a:p>
            <a:fld id="{8711D581-D37B-C94E-B381-710E2E733875}" type="datetimeFigureOut">
              <a:rPr lang="en-US" smtClean="0"/>
              <a:t>3/30/2020</a:t>
            </a:fld>
            <a:endParaRPr lang="en-US"/>
          </a:p>
        </p:txBody>
      </p:sp>
      <p:sp>
        <p:nvSpPr>
          <p:cNvPr id="5" name="Footer Placeholder 4">
            <a:extLst>
              <a:ext uri="{FF2B5EF4-FFF2-40B4-BE49-F238E27FC236}">
                <a16:creationId xmlns:a16="http://schemas.microsoft.com/office/drawing/2014/main" id="{EA1A0D35-5313-8F4F-B0AE-E8F123E1F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F2BB1-C150-934D-89F2-1FA402CD9A41}"/>
              </a:ext>
            </a:extLst>
          </p:cNvPr>
          <p:cNvSpPr>
            <a:spLocks noGrp="1"/>
          </p:cNvSpPr>
          <p:nvPr>
            <p:ph type="sldNum" sz="quarter" idx="12"/>
          </p:nvPr>
        </p:nvSpPr>
        <p:spPr/>
        <p:txBody>
          <a:bodyPr/>
          <a:lstStyle/>
          <a:p>
            <a:fld id="{B1BC345F-E41F-424D-AC2F-15DEC15246D4}" type="slidenum">
              <a:rPr lang="en-US" smtClean="0"/>
              <a:t>‹#›</a:t>
            </a:fld>
            <a:endParaRPr lang="en-US"/>
          </a:p>
        </p:txBody>
      </p:sp>
    </p:spTree>
    <p:extLst>
      <p:ext uri="{BB962C8B-B14F-4D97-AF65-F5344CB8AC3E}">
        <p14:creationId xmlns:p14="http://schemas.microsoft.com/office/powerpoint/2010/main" val="19787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6592-C067-4F43-B949-9AD4A2BF7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E50F98-525C-D54A-AD5B-A35BC86E01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991E01-141E-3E4F-B2CB-A22ECE395C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2A09F-9AE0-7D4F-A0C4-8B872F600CA4}"/>
              </a:ext>
            </a:extLst>
          </p:cNvPr>
          <p:cNvSpPr>
            <a:spLocks noGrp="1"/>
          </p:cNvSpPr>
          <p:nvPr>
            <p:ph type="dt" sz="half" idx="10"/>
          </p:nvPr>
        </p:nvSpPr>
        <p:spPr/>
        <p:txBody>
          <a:bodyPr/>
          <a:lstStyle/>
          <a:p>
            <a:fld id="{8711D581-D37B-C94E-B381-710E2E733875}" type="datetimeFigureOut">
              <a:rPr lang="en-US" smtClean="0"/>
              <a:t>3/30/2020</a:t>
            </a:fld>
            <a:endParaRPr lang="en-US"/>
          </a:p>
        </p:txBody>
      </p:sp>
      <p:sp>
        <p:nvSpPr>
          <p:cNvPr id="6" name="Footer Placeholder 5">
            <a:extLst>
              <a:ext uri="{FF2B5EF4-FFF2-40B4-BE49-F238E27FC236}">
                <a16:creationId xmlns:a16="http://schemas.microsoft.com/office/drawing/2014/main" id="{9BBCBBC1-B655-AD4B-ABF3-82DB439A1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57D2A4-02C4-CE4B-84D2-07C4B3A07522}"/>
              </a:ext>
            </a:extLst>
          </p:cNvPr>
          <p:cNvSpPr>
            <a:spLocks noGrp="1"/>
          </p:cNvSpPr>
          <p:nvPr>
            <p:ph type="sldNum" sz="quarter" idx="12"/>
          </p:nvPr>
        </p:nvSpPr>
        <p:spPr/>
        <p:txBody>
          <a:bodyPr/>
          <a:lstStyle/>
          <a:p>
            <a:fld id="{B1BC345F-E41F-424D-AC2F-15DEC15246D4}" type="slidenum">
              <a:rPr lang="en-US" smtClean="0"/>
              <a:t>‹#›</a:t>
            </a:fld>
            <a:endParaRPr lang="en-US"/>
          </a:p>
        </p:txBody>
      </p:sp>
    </p:spTree>
    <p:extLst>
      <p:ext uri="{BB962C8B-B14F-4D97-AF65-F5344CB8AC3E}">
        <p14:creationId xmlns:p14="http://schemas.microsoft.com/office/powerpoint/2010/main" val="7482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8C5E-7A6F-AB4A-8520-3AC2160619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D8C601-5638-2D44-9348-E3E23DBB71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DE472A-9A59-C94F-B570-96D9A4F3D6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7CD13E-BFE2-0C4D-835A-8B8B00FF9E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DDCC7A-C32D-914E-981F-043469CD09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087A62-5331-0240-9432-DD6E54DF46EA}"/>
              </a:ext>
            </a:extLst>
          </p:cNvPr>
          <p:cNvSpPr>
            <a:spLocks noGrp="1"/>
          </p:cNvSpPr>
          <p:nvPr>
            <p:ph type="dt" sz="half" idx="10"/>
          </p:nvPr>
        </p:nvSpPr>
        <p:spPr/>
        <p:txBody>
          <a:bodyPr/>
          <a:lstStyle/>
          <a:p>
            <a:fld id="{8711D581-D37B-C94E-B381-710E2E733875}" type="datetimeFigureOut">
              <a:rPr lang="en-US" smtClean="0"/>
              <a:t>3/30/2020</a:t>
            </a:fld>
            <a:endParaRPr lang="en-US"/>
          </a:p>
        </p:txBody>
      </p:sp>
      <p:sp>
        <p:nvSpPr>
          <p:cNvPr id="8" name="Footer Placeholder 7">
            <a:extLst>
              <a:ext uri="{FF2B5EF4-FFF2-40B4-BE49-F238E27FC236}">
                <a16:creationId xmlns:a16="http://schemas.microsoft.com/office/drawing/2014/main" id="{49A74CD2-A580-0942-A697-90AA06CCC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B0957B-9B41-8745-A957-1FB41FDADFF8}"/>
              </a:ext>
            </a:extLst>
          </p:cNvPr>
          <p:cNvSpPr>
            <a:spLocks noGrp="1"/>
          </p:cNvSpPr>
          <p:nvPr>
            <p:ph type="sldNum" sz="quarter" idx="12"/>
          </p:nvPr>
        </p:nvSpPr>
        <p:spPr/>
        <p:txBody>
          <a:bodyPr/>
          <a:lstStyle/>
          <a:p>
            <a:fld id="{B1BC345F-E41F-424D-AC2F-15DEC15246D4}" type="slidenum">
              <a:rPr lang="en-US" smtClean="0"/>
              <a:t>‹#›</a:t>
            </a:fld>
            <a:endParaRPr lang="en-US"/>
          </a:p>
        </p:txBody>
      </p:sp>
    </p:spTree>
    <p:extLst>
      <p:ext uri="{BB962C8B-B14F-4D97-AF65-F5344CB8AC3E}">
        <p14:creationId xmlns:p14="http://schemas.microsoft.com/office/powerpoint/2010/main" val="399599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E673-12F1-744A-9199-83589B8B9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F0D40D-631F-6043-B748-B8D8D1C1CAD2}"/>
              </a:ext>
            </a:extLst>
          </p:cNvPr>
          <p:cNvSpPr>
            <a:spLocks noGrp="1"/>
          </p:cNvSpPr>
          <p:nvPr>
            <p:ph type="dt" sz="half" idx="10"/>
          </p:nvPr>
        </p:nvSpPr>
        <p:spPr/>
        <p:txBody>
          <a:bodyPr/>
          <a:lstStyle/>
          <a:p>
            <a:fld id="{8711D581-D37B-C94E-B381-710E2E733875}" type="datetimeFigureOut">
              <a:rPr lang="en-US" smtClean="0"/>
              <a:t>3/30/2020</a:t>
            </a:fld>
            <a:endParaRPr lang="en-US"/>
          </a:p>
        </p:txBody>
      </p:sp>
      <p:sp>
        <p:nvSpPr>
          <p:cNvPr id="4" name="Footer Placeholder 3">
            <a:extLst>
              <a:ext uri="{FF2B5EF4-FFF2-40B4-BE49-F238E27FC236}">
                <a16:creationId xmlns:a16="http://schemas.microsoft.com/office/drawing/2014/main" id="{A5448E72-B8E5-9544-8BE6-9E58AB83B9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12C81B-8471-D74B-A064-97044DF4E3B3}"/>
              </a:ext>
            </a:extLst>
          </p:cNvPr>
          <p:cNvSpPr>
            <a:spLocks noGrp="1"/>
          </p:cNvSpPr>
          <p:nvPr>
            <p:ph type="sldNum" sz="quarter" idx="12"/>
          </p:nvPr>
        </p:nvSpPr>
        <p:spPr/>
        <p:txBody>
          <a:bodyPr/>
          <a:lstStyle/>
          <a:p>
            <a:fld id="{B1BC345F-E41F-424D-AC2F-15DEC15246D4}" type="slidenum">
              <a:rPr lang="en-US" smtClean="0"/>
              <a:t>‹#›</a:t>
            </a:fld>
            <a:endParaRPr lang="en-US"/>
          </a:p>
        </p:txBody>
      </p:sp>
    </p:spTree>
    <p:extLst>
      <p:ext uri="{BB962C8B-B14F-4D97-AF65-F5344CB8AC3E}">
        <p14:creationId xmlns:p14="http://schemas.microsoft.com/office/powerpoint/2010/main" val="331454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180346-BDE6-2640-AE0E-A02882B03732}"/>
              </a:ext>
            </a:extLst>
          </p:cNvPr>
          <p:cNvSpPr>
            <a:spLocks noGrp="1"/>
          </p:cNvSpPr>
          <p:nvPr>
            <p:ph type="dt" sz="half" idx="10"/>
          </p:nvPr>
        </p:nvSpPr>
        <p:spPr/>
        <p:txBody>
          <a:bodyPr/>
          <a:lstStyle/>
          <a:p>
            <a:fld id="{8711D581-D37B-C94E-B381-710E2E733875}" type="datetimeFigureOut">
              <a:rPr lang="en-US" smtClean="0"/>
              <a:t>3/30/2020</a:t>
            </a:fld>
            <a:endParaRPr lang="en-US"/>
          </a:p>
        </p:txBody>
      </p:sp>
      <p:sp>
        <p:nvSpPr>
          <p:cNvPr id="3" name="Footer Placeholder 2">
            <a:extLst>
              <a:ext uri="{FF2B5EF4-FFF2-40B4-BE49-F238E27FC236}">
                <a16:creationId xmlns:a16="http://schemas.microsoft.com/office/drawing/2014/main" id="{7D552103-60A6-3643-B777-134E5C7DC6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160A8B-5A06-A04C-BC61-E95847DD0CEA}"/>
              </a:ext>
            </a:extLst>
          </p:cNvPr>
          <p:cNvSpPr>
            <a:spLocks noGrp="1"/>
          </p:cNvSpPr>
          <p:nvPr>
            <p:ph type="sldNum" sz="quarter" idx="12"/>
          </p:nvPr>
        </p:nvSpPr>
        <p:spPr/>
        <p:txBody>
          <a:bodyPr/>
          <a:lstStyle/>
          <a:p>
            <a:fld id="{B1BC345F-E41F-424D-AC2F-15DEC15246D4}" type="slidenum">
              <a:rPr lang="en-US" smtClean="0"/>
              <a:t>‹#›</a:t>
            </a:fld>
            <a:endParaRPr lang="en-US"/>
          </a:p>
        </p:txBody>
      </p:sp>
    </p:spTree>
    <p:extLst>
      <p:ext uri="{BB962C8B-B14F-4D97-AF65-F5344CB8AC3E}">
        <p14:creationId xmlns:p14="http://schemas.microsoft.com/office/powerpoint/2010/main" val="402652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ECB0-10D9-D54C-B9E2-4946E53614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15E9A-D200-8F4C-99EF-D15765D23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82E936-1680-8E45-92E0-269D6EC6A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2E2BF8-2862-9A40-859B-0E5FAF0E59E3}"/>
              </a:ext>
            </a:extLst>
          </p:cNvPr>
          <p:cNvSpPr>
            <a:spLocks noGrp="1"/>
          </p:cNvSpPr>
          <p:nvPr>
            <p:ph type="dt" sz="half" idx="10"/>
          </p:nvPr>
        </p:nvSpPr>
        <p:spPr/>
        <p:txBody>
          <a:bodyPr/>
          <a:lstStyle/>
          <a:p>
            <a:fld id="{8711D581-D37B-C94E-B381-710E2E733875}" type="datetimeFigureOut">
              <a:rPr lang="en-US" smtClean="0"/>
              <a:t>3/30/2020</a:t>
            </a:fld>
            <a:endParaRPr lang="en-US"/>
          </a:p>
        </p:txBody>
      </p:sp>
      <p:sp>
        <p:nvSpPr>
          <p:cNvPr id="6" name="Footer Placeholder 5">
            <a:extLst>
              <a:ext uri="{FF2B5EF4-FFF2-40B4-BE49-F238E27FC236}">
                <a16:creationId xmlns:a16="http://schemas.microsoft.com/office/drawing/2014/main" id="{F9BFC591-84B1-6B43-BD5F-5C6194DC95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896F23-8D20-2A41-8115-20BE4F6E0854}"/>
              </a:ext>
            </a:extLst>
          </p:cNvPr>
          <p:cNvSpPr>
            <a:spLocks noGrp="1"/>
          </p:cNvSpPr>
          <p:nvPr>
            <p:ph type="sldNum" sz="quarter" idx="12"/>
          </p:nvPr>
        </p:nvSpPr>
        <p:spPr/>
        <p:txBody>
          <a:bodyPr/>
          <a:lstStyle/>
          <a:p>
            <a:fld id="{B1BC345F-E41F-424D-AC2F-15DEC15246D4}" type="slidenum">
              <a:rPr lang="en-US" smtClean="0"/>
              <a:t>‹#›</a:t>
            </a:fld>
            <a:endParaRPr lang="en-US"/>
          </a:p>
        </p:txBody>
      </p:sp>
    </p:spTree>
    <p:extLst>
      <p:ext uri="{BB962C8B-B14F-4D97-AF65-F5344CB8AC3E}">
        <p14:creationId xmlns:p14="http://schemas.microsoft.com/office/powerpoint/2010/main" val="321858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40D17-8FDD-7F4B-A3F9-073F51EB87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E2704C-610C-5F4D-B378-2029AC252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1531BA-BA39-8A47-8406-9560811D5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D1B30C-4E45-D342-BBEA-CBFA46B9E74F}"/>
              </a:ext>
            </a:extLst>
          </p:cNvPr>
          <p:cNvSpPr>
            <a:spLocks noGrp="1"/>
          </p:cNvSpPr>
          <p:nvPr>
            <p:ph type="dt" sz="half" idx="10"/>
          </p:nvPr>
        </p:nvSpPr>
        <p:spPr/>
        <p:txBody>
          <a:bodyPr/>
          <a:lstStyle/>
          <a:p>
            <a:fld id="{8711D581-D37B-C94E-B381-710E2E733875}" type="datetimeFigureOut">
              <a:rPr lang="en-US" smtClean="0"/>
              <a:t>3/30/2020</a:t>
            </a:fld>
            <a:endParaRPr lang="en-US"/>
          </a:p>
        </p:txBody>
      </p:sp>
      <p:sp>
        <p:nvSpPr>
          <p:cNvPr id="6" name="Footer Placeholder 5">
            <a:extLst>
              <a:ext uri="{FF2B5EF4-FFF2-40B4-BE49-F238E27FC236}">
                <a16:creationId xmlns:a16="http://schemas.microsoft.com/office/drawing/2014/main" id="{25B9AACA-667C-8A40-802A-32C304625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EB101F-8960-174A-AE77-637CD022C93B}"/>
              </a:ext>
            </a:extLst>
          </p:cNvPr>
          <p:cNvSpPr>
            <a:spLocks noGrp="1"/>
          </p:cNvSpPr>
          <p:nvPr>
            <p:ph type="sldNum" sz="quarter" idx="12"/>
          </p:nvPr>
        </p:nvSpPr>
        <p:spPr/>
        <p:txBody>
          <a:bodyPr/>
          <a:lstStyle/>
          <a:p>
            <a:fld id="{B1BC345F-E41F-424D-AC2F-15DEC15246D4}" type="slidenum">
              <a:rPr lang="en-US" smtClean="0"/>
              <a:t>‹#›</a:t>
            </a:fld>
            <a:endParaRPr lang="en-US"/>
          </a:p>
        </p:txBody>
      </p:sp>
    </p:spTree>
    <p:extLst>
      <p:ext uri="{BB962C8B-B14F-4D97-AF65-F5344CB8AC3E}">
        <p14:creationId xmlns:p14="http://schemas.microsoft.com/office/powerpoint/2010/main" val="138249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FEC208-BB5A-264A-8981-4F3C09043C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A23C36-F2CA-E549-9667-1ADFFE37A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3BEE-B1A8-1047-8E0C-BA47D67067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1D581-D37B-C94E-B381-710E2E733875}" type="datetimeFigureOut">
              <a:rPr lang="en-US" smtClean="0"/>
              <a:t>3/30/2020</a:t>
            </a:fld>
            <a:endParaRPr lang="en-US"/>
          </a:p>
        </p:txBody>
      </p:sp>
      <p:sp>
        <p:nvSpPr>
          <p:cNvPr id="5" name="Footer Placeholder 4">
            <a:extLst>
              <a:ext uri="{FF2B5EF4-FFF2-40B4-BE49-F238E27FC236}">
                <a16:creationId xmlns:a16="http://schemas.microsoft.com/office/drawing/2014/main" id="{FD077670-8375-2248-92E4-9831F5F97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FFCC2F-C08C-FC46-A2AA-F987A6296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C345F-E41F-424D-AC2F-15DEC15246D4}" type="slidenum">
              <a:rPr lang="en-US" smtClean="0"/>
              <a:t>‹#›</a:t>
            </a:fld>
            <a:endParaRPr lang="en-US"/>
          </a:p>
        </p:txBody>
      </p:sp>
    </p:spTree>
    <p:extLst>
      <p:ext uri="{BB962C8B-B14F-4D97-AF65-F5344CB8AC3E}">
        <p14:creationId xmlns:p14="http://schemas.microsoft.com/office/powerpoint/2010/main" val="163254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4C4EF5-EFB4-8A4B-98E6-851E22CED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897" y="0"/>
            <a:ext cx="6006120" cy="1306887"/>
          </a:xfrm>
          <a:prstGeom prst="rect">
            <a:avLst/>
          </a:prstGeom>
        </p:spPr>
      </p:pic>
      <p:sp>
        <p:nvSpPr>
          <p:cNvPr id="11" name="Title 1">
            <a:extLst>
              <a:ext uri="{FF2B5EF4-FFF2-40B4-BE49-F238E27FC236}">
                <a16:creationId xmlns:a16="http://schemas.microsoft.com/office/drawing/2014/main" id="{66BC5285-04A1-A742-A3BA-3BEF3EEEAD92}"/>
              </a:ext>
            </a:extLst>
          </p:cNvPr>
          <p:cNvSpPr>
            <a:spLocks noGrp="1"/>
          </p:cNvSpPr>
          <p:nvPr>
            <p:ph type="ctrTitle"/>
          </p:nvPr>
        </p:nvSpPr>
        <p:spPr>
          <a:xfrm>
            <a:off x="2019523" y="5601150"/>
            <a:ext cx="7946120" cy="918367"/>
          </a:xfrm>
        </p:spPr>
        <p:txBody>
          <a:bodyPr>
            <a:noAutofit/>
          </a:bodyPr>
          <a:lstStyle/>
          <a:p>
            <a:r>
              <a:rPr lang="en-US" sz="4400" b="1" dirty="0">
                <a:solidFill>
                  <a:srgbClr val="00B0F0"/>
                </a:solidFill>
              </a:rPr>
              <a:t>Ensuring </a:t>
            </a:r>
            <a:r>
              <a:rPr lang="en-US" sz="4400" b="1" u="sng" dirty="0">
                <a:solidFill>
                  <a:srgbClr val="00B0F0"/>
                </a:solidFill>
              </a:rPr>
              <a:t>your child </a:t>
            </a:r>
            <a:r>
              <a:rPr lang="en-US" sz="4400" b="1" dirty="0">
                <a:solidFill>
                  <a:srgbClr val="00B0F0"/>
                </a:solidFill>
              </a:rPr>
              <a:t>thrives at home with their </a:t>
            </a:r>
            <a:r>
              <a:rPr lang="en-US" sz="4400" b="1" dirty="0" err="1">
                <a:solidFill>
                  <a:srgbClr val="00B0F0"/>
                </a:solidFill>
              </a:rPr>
              <a:t>maths</a:t>
            </a:r>
            <a:r>
              <a:rPr lang="en-US" sz="4400" b="1" dirty="0">
                <a:solidFill>
                  <a:srgbClr val="00B0F0"/>
                </a:solidFill>
              </a:rPr>
              <a:t>…</a:t>
            </a:r>
          </a:p>
        </p:txBody>
      </p:sp>
      <p:pic>
        <p:nvPicPr>
          <p:cNvPr id="4" name="Picture 3">
            <a:extLst>
              <a:ext uri="{FF2B5EF4-FFF2-40B4-BE49-F238E27FC236}">
                <a16:creationId xmlns:a16="http://schemas.microsoft.com/office/drawing/2014/main" id="{3B8EEEE4-42C0-AE4B-B0CD-5CD8374E4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897" y="1467862"/>
            <a:ext cx="6318303" cy="3610459"/>
          </a:xfrm>
          <a:prstGeom prst="rect">
            <a:avLst/>
          </a:prstGeom>
        </p:spPr>
      </p:pic>
    </p:spTree>
    <p:extLst>
      <p:ext uri="{BB962C8B-B14F-4D97-AF65-F5344CB8AC3E}">
        <p14:creationId xmlns:p14="http://schemas.microsoft.com/office/powerpoint/2010/main" val="821385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3600" b="1" dirty="0">
                <a:solidFill>
                  <a:srgbClr val="00B0F0"/>
                </a:solidFill>
              </a:rPr>
              <a:t>What to do if your child is stuck on their homework?</a:t>
            </a:r>
          </a:p>
        </p:txBody>
      </p:sp>
      <p:pic>
        <p:nvPicPr>
          <p:cNvPr id="10" name="Picture 9">
            <a:extLst>
              <a:ext uri="{FF2B5EF4-FFF2-40B4-BE49-F238E27FC236}">
                <a16:creationId xmlns:a16="http://schemas.microsoft.com/office/drawing/2014/main" id="{0E8B1A9A-F96E-0A4E-BB2F-2538B161D6ED}"/>
              </a:ext>
            </a:extLst>
          </p:cNvPr>
          <p:cNvPicPr>
            <a:picLocks noChangeAspect="1"/>
          </p:cNvPicPr>
          <p:nvPr/>
        </p:nvPicPr>
        <p:blipFill>
          <a:blip r:embed="rId2"/>
          <a:stretch>
            <a:fillRect/>
          </a:stretch>
        </p:blipFill>
        <p:spPr>
          <a:xfrm>
            <a:off x="1642781" y="948766"/>
            <a:ext cx="7088485" cy="4654055"/>
          </a:xfrm>
          <a:prstGeom prst="rect">
            <a:avLst/>
          </a:prstGeom>
          <a:ln w="57150">
            <a:solidFill>
              <a:srgbClr val="00B0F0"/>
            </a:solidFill>
          </a:ln>
        </p:spPr>
      </p:pic>
      <p:sp>
        <p:nvSpPr>
          <p:cNvPr id="11" name="Oval 10">
            <a:extLst>
              <a:ext uri="{FF2B5EF4-FFF2-40B4-BE49-F238E27FC236}">
                <a16:creationId xmlns:a16="http://schemas.microsoft.com/office/drawing/2014/main" id="{48772C4F-054B-7E44-90BE-368E2027EECA}"/>
              </a:ext>
            </a:extLst>
          </p:cNvPr>
          <p:cNvSpPr/>
          <p:nvPr/>
        </p:nvSpPr>
        <p:spPr>
          <a:xfrm>
            <a:off x="6947057" y="2254034"/>
            <a:ext cx="1077591" cy="320916"/>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F84210AD-0DD7-9C44-BB2C-DD25D8F86BB9}"/>
              </a:ext>
            </a:extLst>
          </p:cNvPr>
          <p:cNvPicPr>
            <a:picLocks noChangeAspect="1"/>
          </p:cNvPicPr>
          <p:nvPr/>
        </p:nvPicPr>
        <p:blipFill>
          <a:blip r:embed="rId3"/>
          <a:stretch>
            <a:fillRect/>
          </a:stretch>
        </p:blipFill>
        <p:spPr>
          <a:xfrm>
            <a:off x="7030264" y="2726973"/>
            <a:ext cx="4581865" cy="2772921"/>
          </a:xfrm>
          <a:prstGeom prst="rect">
            <a:avLst/>
          </a:prstGeom>
          <a:ln>
            <a:solidFill>
              <a:srgbClr val="00B0F0"/>
            </a:solidFill>
          </a:ln>
        </p:spPr>
      </p:pic>
      <p:cxnSp>
        <p:nvCxnSpPr>
          <p:cNvPr id="14" name="Straight Arrow Connector 13">
            <a:extLst>
              <a:ext uri="{FF2B5EF4-FFF2-40B4-BE49-F238E27FC236}">
                <a16:creationId xmlns:a16="http://schemas.microsoft.com/office/drawing/2014/main" id="{1E12D3E3-39C1-274B-A438-9A73B81D680D}"/>
              </a:ext>
            </a:extLst>
          </p:cNvPr>
          <p:cNvCxnSpPr>
            <a:cxnSpLocks/>
          </p:cNvCxnSpPr>
          <p:nvPr/>
        </p:nvCxnSpPr>
        <p:spPr>
          <a:xfrm>
            <a:off x="4914648" y="3694282"/>
            <a:ext cx="4948248" cy="0"/>
          </a:xfrm>
          <a:prstGeom prst="straightConnector1">
            <a:avLst/>
          </a:prstGeom>
          <a:ln w="57150">
            <a:solidFill>
              <a:srgbClr val="FC93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D3C78ED-191E-0444-A658-A7AFBEA49CDE}"/>
              </a:ext>
            </a:extLst>
          </p:cNvPr>
          <p:cNvSpPr txBox="1"/>
          <p:nvPr/>
        </p:nvSpPr>
        <p:spPr>
          <a:xfrm>
            <a:off x="465083" y="5859295"/>
            <a:ext cx="11382703" cy="615553"/>
          </a:xfrm>
          <a:prstGeom prst="rect">
            <a:avLst/>
          </a:prstGeom>
          <a:solidFill>
            <a:srgbClr val="FFC000"/>
          </a:solidFill>
          <a:ln w="41275">
            <a:solidFill>
              <a:schemeClr val="accent2"/>
            </a:solidFill>
          </a:ln>
        </p:spPr>
        <p:txBody>
          <a:bodyPr wrap="square" rtlCol="0">
            <a:spAutoFit/>
          </a:bodyPr>
          <a:lstStyle/>
          <a:p>
            <a:pPr algn="just"/>
            <a:r>
              <a:rPr lang="en-US" sz="1700" dirty="0"/>
              <a:t>There will always be an example in video that will cover an almost identical question to the one they are stuck on.  </a:t>
            </a:r>
          </a:p>
          <a:p>
            <a:pPr algn="just"/>
            <a:r>
              <a:rPr lang="en-US" sz="1700" dirty="0"/>
              <a:t>They can also pull the video up in the quiz and scrub the video to the place that will help them on the one they’re stuck on. </a:t>
            </a:r>
            <a:endParaRPr lang="en-US" sz="1700" b="1" i="1" dirty="0"/>
          </a:p>
        </p:txBody>
      </p:sp>
    </p:spTree>
    <p:extLst>
      <p:ext uri="{BB962C8B-B14F-4D97-AF65-F5344CB8AC3E}">
        <p14:creationId xmlns:p14="http://schemas.microsoft.com/office/powerpoint/2010/main" val="341006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3600" b="1" dirty="0">
                <a:solidFill>
                  <a:srgbClr val="00B0F0"/>
                </a:solidFill>
              </a:rPr>
              <a:t>Why does your child always have to watch the video?</a:t>
            </a:r>
          </a:p>
        </p:txBody>
      </p:sp>
      <p:sp>
        <p:nvSpPr>
          <p:cNvPr id="18" name="TextBox 17">
            <a:extLst>
              <a:ext uri="{FF2B5EF4-FFF2-40B4-BE49-F238E27FC236}">
                <a16:creationId xmlns:a16="http://schemas.microsoft.com/office/drawing/2014/main" id="{256674CF-E6B5-8748-9B10-2E5F9EB9322A}"/>
              </a:ext>
            </a:extLst>
          </p:cNvPr>
          <p:cNvSpPr txBox="1"/>
          <p:nvPr/>
        </p:nvSpPr>
        <p:spPr>
          <a:xfrm>
            <a:off x="270641" y="1269526"/>
            <a:ext cx="11650717" cy="4939814"/>
          </a:xfrm>
          <a:prstGeom prst="rect">
            <a:avLst/>
          </a:prstGeom>
          <a:solidFill>
            <a:srgbClr val="FFC000"/>
          </a:solidFill>
          <a:ln w="41275">
            <a:solidFill>
              <a:schemeClr val="accent2"/>
            </a:solidFill>
          </a:ln>
        </p:spPr>
        <p:txBody>
          <a:bodyPr wrap="square" rtlCol="0">
            <a:spAutoFit/>
          </a:bodyPr>
          <a:lstStyle/>
          <a:p>
            <a:pPr marL="342900" indent="-342900" algn="just">
              <a:buFontTx/>
              <a:buAutoNum type="arabicParenR"/>
            </a:pPr>
            <a:r>
              <a:rPr lang="en-US" sz="1750" b="1" u="sng" dirty="0">
                <a:solidFill>
                  <a:srgbClr val="0070C0"/>
                </a:solidFill>
              </a:rPr>
              <a:t>Ensures your child will be successful:</a:t>
            </a:r>
            <a:r>
              <a:rPr lang="en-US" sz="1750" b="1" dirty="0">
                <a:solidFill>
                  <a:srgbClr val="0070C0"/>
                </a:solidFill>
              </a:rPr>
              <a:t> </a:t>
            </a:r>
            <a:r>
              <a:rPr lang="en-US" sz="1750" dirty="0"/>
              <a:t>Watching the video will ensure your child will do well in the quiz and feel good about their homework and </a:t>
            </a:r>
            <a:r>
              <a:rPr lang="en-US" sz="1750" dirty="0" err="1"/>
              <a:t>maths</a:t>
            </a:r>
            <a:r>
              <a:rPr lang="en-US" sz="1750" dirty="0"/>
              <a:t>.  We don’t want your child to feel like they are on their own at home and the videos will give you the support they need to guarantee that they have a successful homework.</a:t>
            </a:r>
          </a:p>
          <a:p>
            <a:pPr marL="342900" indent="-342900" algn="just">
              <a:buAutoNum type="arabicParenR"/>
            </a:pPr>
            <a:endParaRPr lang="en-US" sz="1750" b="1" u="sng" dirty="0">
              <a:solidFill>
                <a:srgbClr val="0070C0"/>
              </a:solidFill>
            </a:endParaRPr>
          </a:p>
          <a:p>
            <a:pPr marL="342900" indent="-342900" algn="just">
              <a:buAutoNum type="arabicParenR"/>
            </a:pPr>
            <a:r>
              <a:rPr lang="en-US" sz="1750" b="1" u="sng" dirty="0">
                <a:solidFill>
                  <a:srgbClr val="0070C0"/>
                </a:solidFill>
              </a:rPr>
              <a:t>Helps improve their memory:</a:t>
            </a:r>
            <a:r>
              <a:rPr lang="en-US" sz="1750" b="1" dirty="0">
                <a:solidFill>
                  <a:srgbClr val="0070C0"/>
                </a:solidFill>
              </a:rPr>
              <a:t>   </a:t>
            </a:r>
            <a:r>
              <a:rPr lang="en-US" sz="1750" dirty="0"/>
              <a:t>Copying down modelled examples helps your child remember their </a:t>
            </a:r>
            <a:r>
              <a:rPr lang="en-US" sz="1750" dirty="0" err="1"/>
              <a:t>maths</a:t>
            </a:r>
            <a:r>
              <a:rPr lang="en-US" sz="1750" dirty="0"/>
              <a:t> and get it into their long term memory.</a:t>
            </a:r>
          </a:p>
          <a:p>
            <a:pPr marL="342900" indent="-342900" algn="just">
              <a:buAutoNum type="arabicParenR"/>
            </a:pPr>
            <a:endParaRPr lang="en-US" sz="1750" dirty="0"/>
          </a:p>
          <a:p>
            <a:pPr marL="342900" indent="-342900" algn="just">
              <a:buAutoNum type="arabicParenR"/>
            </a:pPr>
            <a:endParaRPr lang="en-US" sz="1750" dirty="0"/>
          </a:p>
          <a:p>
            <a:pPr marL="342900" indent="-342900" algn="just">
              <a:buAutoNum type="arabicParenR"/>
            </a:pPr>
            <a:r>
              <a:rPr lang="en-US" sz="1750" b="1" u="sng" dirty="0">
                <a:solidFill>
                  <a:srgbClr val="0070C0"/>
                </a:solidFill>
              </a:rPr>
              <a:t>Method marks:</a:t>
            </a:r>
            <a:r>
              <a:rPr lang="en-US" sz="1750" b="1" dirty="0">
                <a:solidFill>
                  <a:srgbClr val="0070C0"/>
                </a:solidFill>
              </a:rPr>
              <a:t>  </a:t>
            </a:r>
            <a:r>
              <a:rPr lang="en-US" sz="1750" dirty="0"/>
              <a:t>Copying down modelled examples helps your child </a:t>
            </a:r>
            <a:r>
              <a:rPr lang="en-US" sz="1750" dirty="0" err="1"/>
              <a:t>practise</a:t>
            </a:r>
            <a:r>
              <a:rPr lang="en-US" sz="1750" dirty="0"/>
              <a:t> how to lay out their </a:t>
            </a:r>
            <a:r>
              <a:rPr lang="en-US" sz="1750" dirty="0" err="1"/>
              <a:t>maths</a:t>
            </a:r>
            <a:r>
              <a:rPr lang="en-US" sz="1750" dirty="0"/>
              <a:t> properly to help them get questions correct and get extra method marks in exams even when they make mistakes.</a:t>
            </a:r>
          </a:p>
          <a:p>
            <a:pPr marL="342900" indent="-342900" algn="just">
              <a:buAutoNum type="arabicParenR"/>
            </a:pPr>
            <a:endParaRPr lang="en-US" sz="1750" dirty="0"/>
          </a:p>
          <a:p>
            <a:pPr marL="342900" indent="-342900" algn="just">
              <a:buAutoNum type="arabicParenR"/>
            </a:pPr>
            <a:endParaRPr lang="en-US" sz="1750" dirty="0"/>
          </a:p>
          <a:p>
            <a:pPr marL="342900" indent="-342900" algn="just">
              <a:buAutoNum type="arabicParenR"/>
            </a:pPr>
            <a:r>
              <a:rPr lang="en-US" sz="1750" b="1" u="sng" dirty="0">
                <a:solidFill>
                  <a:srgbClr val="0070C0"/>
                </a:solidFill>
              </a:rPr>
              <a:t>Good revision:</a:t>
            </a:r>
            <a:r>
              <a:rPr lang="en-US" sz="1750" b="1" dirty="0">
                <a:solidFill>
                  <a:srgbClr val="0070C0"/>
                </a:solidFill>
              </a:rPr>
              <a:t>  </a:t>
            </a:r>
            <a:r>
              <a:rPr lang="en-US" sz="1750" dirty="0"/>
              <a:t>This is revision.  When revising one sometimes has to look over material one already knows – that’s just as important as learning new things as making old learning solid helps prevent students from forgetting things</a:t>
            </a:r>
          </a:p>
          <a:p>
            <a:pPr marL="342900" indent="-342900" algn="just">
              <a:buAutoNum type="arabicParenR"/>
            </a:pPr>
            <a:endParaRPr lang="en-US" sz="1750" b="1" u="sng" dirty="0">
              <a:solidFill>
                <a:srgbClr val="0070C0"/>
              </a:solidFill>
            </a:endParaRPr>
          </a:p>
          <a:p>
            <a:pPr marL="342900" indent="-342900" algn="just">
              <a:buAutoNum type="arabicParenR"/>
            </a:pPr>
            <a:endParaRPr lang="en-US" sz="1750" b="1" u="sng" dirty="0">
              <a:solidFill>
                <a:srgbClr val="0070C0"/>
              </a:solidFill>
            </a:endParaRPr>
          </a:p>
          <a:p>
            <a:pPr marL="342900" indent="-342900" algn="just">
              <a:buAutoNum type="arabicParenR"/>
            </a:pPr>
            <a:r>
              <a:rPr lang="en-US" sz="1750" b="1" u="sng" dirty="0">
                <a:solidFill>
                  <a:srgbClr val="0070C0"/>
                </a:solidFill>
              </a:rPr>
              <a:t>We thinks it’s important as it helps your child be </a:t>
            </a:r>
            <a:r>
              <a:rPr lang="en-US" sz="1750" b="1" u="sng" dirty="0" err="1">
                <a:solidFill>
                  <a:srgbClr val="0070C0"/>
                </a:solidFill>
              </a:rPr>
              <a:t>indepdenent</a:t>
            </a:r>
            <a:r>
              <a:rPr lang="en-US" sz="1750" b="1" u="sng" dirty="0">
                <a:solidFill>
                  <a:srgbClr val="0070C0"/>
                </a:solidFill>
              </a:rPr>
              <a:t>:</a:t>
            </a:r>
            <a:r>
              <a:rPr lang="en-US" sz="1750" b="1" dirty="0">
                <a:solidFill>
                  <a:srgbClr val="0070C0"/>
                </a:solidFill>
              </a:rPr>
              <a:t>  </a:t>
            </a:r>
            <a:r>
              <a:rPr lang="en-US" sz="1750" dirty="0"/>
              <a:t>Doing </a:t>
            </a:r>
            <a:r>
              <a:rPr lang="en-US" sz="1750" dirty="0" err="1"/>
              <a:t>maths</a:t>
            </a:r>
            <a:r>
              <a:rPr lang="en-US" sz="1750" dirty="0"/>
              <a:t> at home with these good habits and methods will help your child become more independent and be able to learn on their own (a vital life lesson).</a:t>
            </a:r>
          </a:p>
        </p:txBody>
      </p:sp>
    </p:spTree>
    <p:extLst>
      <p:ext uri="{BB962C8B-B14F-4D97-AF65-F5344CB8AC3E}">
        <p14:creationId xmlns:p14="http://schemas.microsoft.com/office/powerpoint/2010/main" val="3477317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56674CF-E6B5-8748-9B10-2E5F9EB9322A}"/>
              </a:ext>
            </a:extLst>
          </p:cNvPr>
          <p:cNvSpPr txBox="1"/>
          <p:nvPr/>
        </p:nvSpPr>
        <p:spPr>
          <a:xfrm>
            <a:off x="952500" y="1033043"/>
            <a:ext cx="10761279" cy="923330"/>
          </a:xfrm>
          <a:prstGeom prst="rect">
            <a:avLst/>
          </a:prstGeom>
          <a:solidFill>
            <a:srgbClr val="FFC000"/>
          </a:solidFill>
          <a:ln w="41275">
            <a:solidFill>
              <a:schemeClr val="accent2"/>
            </a:solidFill>
          </a:ln>
        </p:spPr>
        <p:txBody>
          <a:bodyPr wrap="square" rtlCol="0">
            <a:spAutoFit/>
          </a:bodyPr>
          <a:lstStyle/>
          <a:p>
            <a:pPr algn="just"/>
            <a:r>
              <a:rPr lang="en-US" b="1" u="sng" dirty="0">
                <a:solidFill>
                  <a:srgbClr val="0070C0"/>
                </a:solidFill>
              </a:rPr>
              <a:t>1) Use their donut to improve their weak areas:</a:t>
            </a:r>
            <a:r>
              <a:rPr lang="en-US" b="1" dirty="0">
                <a:solidFill>
                  <a:srgbClr val="0070C0"/>
                </a:solidFill>
              </a:rPr>
              <a:t>  </a:t>
            </a:r>
            <a:r>
              <a:rPr lang="en-US" dirty="0"/>
              <a:t>Your child can click the red section to find the quizzes they need to improve (</a:t>
            </a:r>
            <a:r>
              <a:rPr lang="en-US" b="1" dirty="0">
                <a:solidFill>
                  <a:srgbClr val="FF0000"/>
                </a:solidFill>
              </a:rPr>
              <a:t>quizzes under 70%</a:t>
            </a:r>
            <a:r>
              <a:rPr lang="en-US" dirty="0"/>
              <a:t>) and redo them until they are amber (</a:t>
            </a:r>
            <a:r>
              <a:rPr lang="en-US" b="1" dirty="0">
                <a:solidFill>
                  <a:srgbClr val="FC9300"/>
                </a:solidFill>
              </a:rPr>
              <a:t>quizzes over 70%</a:t>
            </a:r>
            <a:r>
              <a:rPr lang="en-US" dirty="0"/>
              <a:t>)</a:t>
            </a:r>
            <a:r>
              <a:rPr lang="en-US" dirty="0">
                <a:solidFill>
                  <a:srgbClr val="FC9300"/>
                </a:solidFill>
              </a:rPr>
              <a:t> </a:t>
            </a:r>
            <a:r>
              <a:rPr lang="en-US" dirty="0"/>
              <a:t>or green (</a:t>
            </a:r>
            <a:r>
              <a:rPr lang="en-US" b="1" dirty="0">
                <a:solidFill>
                  <a:srgbClr val="00B050"/>
                </a:solidFill>
              </a:rPr>
              <a:t>quizzes at 100%</a:t>
            </a:r>
            <a:r>
              <a:rPr lang="en-US" dirty="0"/>
              <a:t>).   Once they have made everything green or amber go back over the amber and try to get them to green.</a:t>
            </a:r>
          </a:p>
        </p:txBody>
      </p:sp>
      <p:pic>
        <p:nvPicPr>
          <p:cNvPr id="3" name="Picture 2">
            <a:extLst>
              <a:ext uri="{FF2B5EF4-FFF2-40B4-BE49-F238E27FC236}">
                <a16:creationId xmlns:a16="http://schemas.microsoft.com/office/drawing/2014/main" id="{5D07BF0A-D2C0-D34A-A896-63653BC41D5E}"/>
              </a:ext>
            </a:extLst>
          </p:cNvPr>
          <p:cNvPicPr>
            <a:picLocks noChangeAspect="1"/>
          </p:cNvPicPr>
          <p:nvPr/>
        </p:nvPicPr>
        <p:blipFill>
          <a:blip r:embed="rId2"/>
          <a:stretch>
            <a:fillRect/>
          </a:stretch>
        </p:blipFill>
        <p:spPr>
          <a:xfrm>
            <a:off x="2505404" y="2337411"/>
            <a:ext cx="7647590" cy="4187827"/>
          </a:xfrm>
          <a:prstGeom prst="rect">
            <a:avLst/>
          </a:prstGeom>
          <a:ln w="63500">
            <a:solidFill>
              <a:srgbClr val="00B0F0"/>
            </a:solidFill>
          </a:ln>
        </p:spPr>
      </p:pic>
      <p:sp>
        <p:nvSpPr>
          <p:cNvPr id="6" name="TextBox 5">
            <a:extLst>
              <a:ext uri="{FF2B5EF4-FFF2-40B4-BE49-F238E27FC236}">
                <a16:creationId xmlns:a16="http://schemas.microsoft.com/office/drawing/2014/main" id="{26CD5FFC-CDE5-BE41-BDB5-F100F42320B5}"/>
              </a:ext>
            </a:extLst>
          </p:cNvPr>
          <p:cNvSpPr txBox="1"/>
          <p:nvPr/>
        </p:nvSpPr>
        <p:spPr>
          <a:xfrm>
            <a:off x="496389" y="5611767"/>
            <a:ext cx="2774956" cy="738664"/>
          </a:xfrm>
          <a:prstGeom prst="rect">
            <a:avLst/>
          </a:prstGeom>
          <a:solidFill>
            <a:srgbClr val="FFC000"/>
          </a:solidFill>
          <a:ln w="41275">
            <a:solidFill>
              <a:schemeClr val="accent2"/>
            </a:solidFill>
          </a:ln>
        </p:spPr>
        <p:txBody>
          <a:bodyPr wrap="square" rtlCol="0">
            <a:spAutoFit/>
          </a:bodyPr>
          <a:lstStyle/>
          <a:p>
            <a:pPr algn="just"/>
            <a:r>
              <a:rPr lang="en-US" sz="1400" dirty="0"/>
              <a:t>Click the red section and it will open up any lessons your child is </a:t>
            </a:r>
            <a:r>
              <a:rPr lang="en-US" sz="1400" b="1" u="sng" dirty="0">
                <a:solidFill>
                  <a:srgbClr val="FF0000"/>
                </a:solidFill>
              </a:rPr>
              <a:t>under 70% </a:t>
            </a:r>
            <a:r>
              <a:rPr lang="en-US" sz="1400" dirty="0"/>
              <a:t>on for them to redo.</a:t>
            </a:r>
          </a:p>
        </p:txBody>
      </p:sp>
      <p:cxnSp>
        <p:nvCxnSpPr>
          <p:cNvPr id="8" name="Straight Arrow Connector 7">
            <a:extLst>
              <a:ext uri="{FF2B5EF4-FFF2-40B4-BE49-F238E27FC236}">
                <a16:creationId xmlns:a16="http://schemas.microsoft.com/office/drawing/2014/main" id="{F80AB4AE-0987-B140-9FFB-13CD01EDC3BE}"/>
              </a:ext>
            </a:extLst>
          </p:cNvPr>
          <p:cNvCxnSpPr>
            <a:cxnSpLocks/>
            <a:stCxn id="6" idx="3"/>
          </p:cNvCxnSpPr>
          <p:nvPr/>
        </p:nvCxnSpPr>
        <p:spPr>
          <a:xfrm flipV="1">
            <a:off x="3271345" y="5667703"/>
            <a:ext cx="5502165" cy="313396"/>
          </a:xfrm>
          <a:prstGeom prst="straightConnector1">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2600" b="1" dirty="0">
                <a:solidFill>
                  <a:srgbClr val="00B0F0"/>
                </a:solidFill>
              </a:rPr>
              <a:t>What if your child has completed all </a:t>
            </a:r>
            <a:r>
              <a:rPr lang="en-GB" sz="2600" b="1" dirty="0" smtClean="0">
                <a:solidFill>
                  <a:srgbClr val="00B0F0"/>
                </a:solidFill>
              </a:rPr>
              <a:t>work </a:t>
            </a:r>
            <a:r>
              <a:rPr lang="en-GB" sz="2600" b="1" dirty="0">
                <a:solidFill>
                  <a:srgbClr val="00B0F0"/>
                </a:solidFill>
              </a:rPr>
              <a:t>– what else could they do?</a:t>
            </a:r>
          </a:p>
        </p:txBody>
      </p:sp>
    </p:spTree>
    <p:extLst>
      <p:ext uri="{BB962C8B-B14F-4D97-AF65-F5344CB8AC3E}">
        <p14:creationId xmlns:p14="http://schemas.microsoft.com/office/powerpoint/2010/main" val="3606579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56674CF-E6B5-8748-9B10-2E5F9EB9322A}"/>
              </a:ext>
            </a:extLst>
          </p:cNvPr>
          <p:cNvSpPr txBox="1"/>
          <p:nvPr/>
        </p:nvSpPr>
        <p:spPr>
          <a:xfrm>
            <a:off x="952500" y="1033043"/>
            <a:ext cx="10761279" cy="646331"/>
          </a:xfrm>
          <a:prstGeom prst="rect">
            <a:avLst/>
          </a:prstGeom>
          <a:solidFill>
            <a:srgbClr val="FFC000"/>
          </a:solidFill>
          <a:ln w="41275">
            <a:solidFill>
              <a:schemeClr val="accent2"/>
            </a:solidFill>
          </a:ln>
        </p:spPr>
        <p:txBody>
          <a:bodyPr wrap="square" rtlCol="0">
            <a:spAutoFit/>
          </a:bodyPr>
          <a:lstStyle/>
          <a:p>
            <a:pPr algn="just"/>
            <a:r>
              <a:rPr lang="en-US" b="1" u="sng" dirty="0">
                <a:solidFill>
                  <a:srgbClr val="0070C0"/>
                </a:solidFill>
              </a:rPr>
              <a:t>2) Fix up 5:</a:t>
            </a:r>
            <a:r>
              <a:rPr lang="en-US" b="1" dirty="0">
                <a:solidFill>
                  <a:srgbClr val="0070C0"/>
                </a:solidFill>
              </a:rPr>
              <a:t> </a:t>
            </a:r>
            <a:r>
              <a:rPr lang="en-US" dirty="0" err="1"/>
              <a:t>HegartyMaths</a:t>
            </a:r>
            <a:r>
              <a:rPr lang="en-US" dirty="0"/>
              <a:t> remembers every mistake your child has ever made and generates a quiz with 5 questions from different parts of </a:t>
            </a:r>
            <a:r>
              <a:rPr lang="en-US" dirty="0" err="1"/>
              <a:t>maths</a:t>
            </a:r>
            <a:r>
              <a:rPr lang="en-US" dirty="0"/>
              <a:t> that they are weak on so they can re-do them with the video and </a:t>
            </a:r>
            <a:r>
              <a:rPr lang="en-US" b="1" dirty="0">
                <a:solidFill>
                  <a:srgbClr val="00B0F0"/>
                </a:solidFill>
              </a:rPr>
              <a:t>Fix Up</a:t>
            </a:r>
            <a:r>
              <a:rPr lang="en-US" dirty="0"/>
              <a:t>!</a:t>
            </a:r>
          </a:p>
        </p:txBody>
      </p:sp>
      <p:pic>
        <p:nvPicPr>
          <p:cNvPr id="6" name="Picture 5">
            <a:extLst>
              <a:ext uri="{FF2B5EF4-FFF2-40B4-BE49-F238E27FC236}">
                <a16:creationId xmlns:a16="http://schemas.microsoft.com/office/drawing/2014/main" id="{54EE4C9C-EFA2-3A4D-8EA5-DD99BF3CEB9F}"/>
              </a:ext>
            </a:extLst>
          </p:cNvPr>
          <p:cNvPicPr>
            <a:picLocks noChangeAspect="1"/>
          </p:cNvPicPr>
          <p:nvPr/>
        </p:nvPicPr>
        <p:blipFill>
          <a:blip r:embed="rId2"/>
          <a:stretch>
            <a:fillRect/>
          </a:stretch>
        </p:blipFill>
        <p:spPr>
          <a:xfrm>
            <a:off x="2301766" y="2100786"/>
            <a:ext cx="7977351" cy="4347961"/>
          </a:xfrm>
          <a:prstGeom prst="rect">
            <a:avLst/>
          </a:prstGeom>
          <a:noFill/>
          <a:ln w="63500">
            <a:solidFill>
              <a:srgbClr val="00B0F0"/>
            </a:solidFill>
          </a:ln>
        </p:spPr>
      </p:pic>
      <p:sp>
        <p:nvSpPr>
          <p:cNvPr id="5"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2600" b="1" dirty="0">
                <a:solidFill>
                  <a:srgbClr val="00B0F0"/>
                </a:solidFill>
              </a:rPr>
              <a:t>What if your child has completed all </a:t>
            </a:r>
            <a:r>
              <a:rPr lang="en-GB" sz="2600" b="1" dirty="0" smtClean="0">
                <a:solidFill>
                  <a:srgbClr val="00B0F0"/>
                </a:solidFill>
              </a:rPr>
              <a:t>work </a:t>
            </a:r>
            <a:r>
              <a:rPr lang="en-GB" sz="2600" b="1" dirty="0">
                <a:solidFill>
                  <a:srgbClr val="00B0F0"/>
                </a:solidFill>
              </a:rPr>
              <a:t>– what else could they do?</a:t>
            </a:r>
          </a:p>
        </p:txBody>
      </p:sp>
    </p:spTree>
    <p:extLst>
      <p:ext uri="{BB962C8B-B14F-4D97-AF65-F5344CB8AC3E}">
        <p14:creationId xmlns:p14="http://schemas.microsoft.com/office/powerpoint/2010/main" val="389194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56674CF-E6B5-8748-9B10-2E5F9EB9322A}"/>
              </a:ext>
            </a:extLst>
          </p:cNvPr>
          <p:cNvSpPr txBox="1"/>
          <p:nvPr/>
        </p:nvSpPr>
        <p:spPr>
          <a:xfrm>
            <a:off x="365760" y="1033043"/>
            <a:ext cx="11508302" cy="646331"/>
          </a:xfrm>
          <a:prstGeom prst="rect">
            <a:avLst/>
          </a:prstGeom>
          <a:solidFill>
            <a:srgbClr val="FFC000"/>
          </a:solidFill>
          <a:ln w="41275">
            <a:solidFill>
              <a:schemeClr val="accent2"/>
            </a:solidFill>
          </a:ln>
        </p:spPr>
        <p:txBody>
          <a:bodyPr wrap="square" rtlCol="0">
            <a:spAutoFit/>
          </a:bodyPr>
          <a:lstStyle/>
          <a:p>
            <a:pPr algn="just"/>
            <a:r>
              <a:rPr lang="en-US" b="1" u="sng" dirty="0">
                <a:solidFill>
                  <a:srgbClr val="0070C0"/>
                </a:solidFill>
              </a:rPr>
              <a:t>3) Learn a new section:</a:t>
            </a:r>
            <a:r>
              <a:rPr lang="en-US" b="1" dirty="0">
                <a:solidFill>
                  <a:srgbClr val="0070C0"/>
                </a:solidFill>
              </a:rPr>
              <a:t>  </a:t>
            </a:r>
            <a:r>
              <a:rPr lang="en-US" dirty="0"/>
              <a:t>Your child’s teacher may have given them a revision list of clips so they can now use that to find a clip on </a:t>
            </a:r>
            <a:r>
              <a:rPr lang="en-US" dirty="0" err="1"/>
              <a:t>HegartyMaths</a:t>
            </a:r>
            <a:r>
              <a:rPr lang="en-US" dirty="0"/>
              <a:t> that will be something that will help get ahead.  </a:t>
            </a:r>
          </a:p>
        </p:txBody>
      </p:sp>
      <p:pic>
        <p:nvPicPr>
          <p:cNvPr id="3" name="Picture 2">
            <a:extLst>
              <a:ext uri="{FF2B5EF4-FFF2-40B4-BE49-F238E27FC236}">
                <a16:creationId xmlns:a16="http://schemas.microsoft.com/office/drawing/2014/main" id="{DA47988B-6F3F-8147-A47A-94077B1B9561}"/>
              </a:ext>
            </a:extLst>
          </p:cNvPr>
          <p:cNvPicPr>
            <a:picLocks noChangeAspect="1"/>
          </p:cNvPicPr>
          <p:nvPr/>
        </p:nvPicPr>
        <p:blipFill>
          <a:blip r:embed="rId2"/>
          <a:stretch>
            <a:fillRect/>
          </a:stretch>
        </p:blipFill>
        <p:spPr>
          <a:xfrm>
            <a:off x="1061008" y="1947385"/>
            <a:ext cx="3386630" cy="4800600"/>
          </a:xfrm>
          <a:prstGeom prst="rect">
            <a:avLst/>
          </a:prstGeom>
          <a:ln w="63500">
            <a:solidFill>
              <a:srgbClr val="00B0F0"/>
            </a:solidFill>
          </a:ln>
        </p:spPr>
      </p:pic>
      <p:sp>
        <p:nvSpPr>
          <p:cNvPr id="5"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2600" b="1" dirty="0">
                <a:solidFill>
                  <a:srgbClr val="00B0F0"/>
                </a:solidFill>
              </a:rPr>
              <a:t>What if your child has completed all </a:t>
            </a:r>
            <a:r>
              <a:rPr lang="en-GB" sz="2600" b="1" dirty="0" smtClean="0">
                <a:solidFill>
                  <a:srgbClr val="00B0F0"/>
                </a:solidFill>
              </a:rPr>
              <a:t>work </a:t>
            </a:r>
            <a:r>
              <a:rPr lang="en-GB" sz="2600" b="1" dirty="0">
                <a:solidFill>
                  <a:srgbClr val="00B0F0"/>
                </a:solidFill>
              </a:rPr>
              <a:t>– what else could they do?</a:t>
            </a:r>
          </a:p>
        </p:txBody>
      </p:sp>
    </p:spTree>
    <p:extLst>
      <p:ext uri="{BB962C8B-B14F-4D97-AF65-F5344CB8AC3E}">
        <p14:creationId xmlns:p14="http://schemas.microsoft.com/office/powerpoint/2010/main" val="786336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256674CF-E6B5-8748-9B10-2E5F9EB9322A}"/>
              </a:ext>
            </a:extLst>
          </p:cNvPr>
          <p:cNvSpPr txBox="1"/>
          <p:nvPr/>
        </p:nvSpPr>
        <p:spPr>
          <a:xfrm>
            <a:off x="365760" y="1033043"/>
            <a:ext cx="11508302" cy="646331"/>
          </a:xfrm>
          <a:prstGeom prst="rect">
            <a:avLst/>
          </a:prstGeom>
          <a:solidFill>
            <a:srgbClr val="FFC000"/>
          </a:solidFill>
          <a:ln w="41275">
            <a:solidFill>
              <a:schemeClr val="accent2"/>
            </a:solidFill>
          </a:ln>
        </p:spPr>
        <p:txBody>
          <a:bodyPr wrap="square" rtlCol="0">
            <a:spAutoFit/>
          </a:bodyPr>
          <a:lstStyle/>
          <a:p>
            <a:pPr algn="just"/>
            <a:r>
              <a:rPr lang="en-US" b="1" u="sng" dirty="0">
                <a:solidFill>
                  <a:srgbClr val="0070C0"/>
                </a:solidFill>
              </a:rPr>
              <a:t>3) Learn a new section:</a:t>
            </a:r>
            <a:r>
              <a:rPr lang="en-US" b="1" dirty="0">
                <a:solidFill>
                  <a:srgbClr val="0070C0"/>
                </a:solidFill>
              </a:rPr>
              <a:t>  </a:t>
            </a:r>
            <a:r>
              <a:rPr lang="en-US" dirty="0"/>
              <a:t>Your child’s teacher may have given them a revision list of clips so they can now use that to find a clip on </a:t>
            </a:r>
            <a:r>
              <a:rPr lang="en-US" dirty="0" err="1"/>
              <a:t>HegartyMaths</a:t>
            </a:r>
            <a:r>
              <a:rPr lang="en-US" dirty="0"/>
              <a:t> that will be something that will help get ahead.  </a:t>
            </a:r>
          </a:p>
        </p:txBody>
      </p:sp>
      <p:pic>
        <p:nvPicPr>
          <p:cNvPr id="3" name="Picture 2">
            <a:extLst>
              <a:ext uri="{FF2B5EF4-FFF2-40B4-BE49-F238E27FC236}">
                <a16:creationId xmlns:a16="http://schemas.microsoft.com/office/drawing/2014/main" id="{DA47988B-6F3F-8147-A47A-94077B1B9561}"/>
              </a:ext>
            </a:extLst>
          </p:cNvPr>
          <p:cNvPicPr>
            <a:picLocks noChangeAspect="1"/>
          </p:cNvPicPr>
          <p:nvPr/>
        </p:nvPicPr>
        <p:blipFill>
          <a:blip r:embed="rId2"/>
          <a:stretch>
            <a:fillRect/>
          </a:stretch>
        </p:blipFill>
        <p:spPr>
          <a:xfrm>
            <a:off x="1061008" y="1947385"/>
            <a:ext cx="3386630" cy="4800600"/>
          </a:xfrm>
          <a:prstGeom prst="rect">
            <a:avLst/>
          </a:prstGeom>
          <a:ln w="63500">
            <a:solidFill>
              <a:srgbClr val="00B0F0"/>
            </a:solidFill>
          </a:ln>
        </p:spPr>
      </p:pic>
      <p:sp>
        <p:nvSpPr>
          <p:cNvPr id="5" name="TextBox 4">
            <a:extLst>
              <a:ext uri="{FF2B5EF4-FFF2-40B4-BE49-F238E27FC236}">
                <a16:creationId xmlns:a16="http://schemas.microsoft.com/office/drawing/2014/main" id="{26CD5FFC-CDE5-BE41-BDB5-F100F42320B5}"/>
              </a:ext>
            </a:extLst>
          </p:cNvPr>
          <p:cNvSpPr txBox="1"/>
          <p:nvPr/>
        </p:nvSpPr>
        <p:spPr>
          <a:xfrm>
            <a:off x="5311471" y="2563465"/>
            <a:ext cx="3938490" cy="738664"/>
          </a:xfrm>
          <a:prstGeom prst="rect">
            <a:avLst/>
          </a:prstGeom>
          <a:solidFill>
            <a:srgbClr val="FFC000"/>
          </a:solidFill>
          <a:ln w="41275">
            <a:solidFill>
              <a:schemeClr val="accent1"/>
            </a:solidFill>
          </a:ln>
        </p:spPr>
        <p:txBody>
          <a:bodyPr wrap="square" rtlCol="0">
            <a:spAutoFit/>
          </a:bodyPr>
          <a:lstStyle/>
          <a:p>
            <a:pPr algn="just"/>
            <a:r>
              <a:rPr lang="en-US" sz="1400" dirty="0"/>
              <a:t>If your child want to learn Simple interest type clip number 93 into the </a:t>
            </a:r>
            <a:r>
              <a:rPr lang="en-US" sz="1400" b="1" dirty="0">
                <a:solidFill>
                  <a:srgbClr val="00B0F0"/>
                </a:solidFill>
              </a:rPr>
              <a:t>Search Bar, </a:t>
            </a:r>
            <a:r>
              <a:rPr lang="en-US" sz="1400" dirty="0"/>
              <a:t>watch the video and do the quiz in the normal way.</a:t>
            </a:r>
            <a:endParaRPr lang="en-US" sz="1400" b="1" dirty="0">
              <a:solidFill>
                <a:srgbClr val="00B0F0"/>
              </a:solidFill>
            </a:endParaRPr>
          </a:p>
        </p:txBody>
      </p:sp>
      <p:cxnSp>
        <p:nvCxnSpPr>
          <p:cNvPr id="6" name="Straight Arrow Connector 5">
            <a:extLst>
              <a:ext uri="{FF2B5EF4-FFF2-40B4-BE49-F238E27FC236}">
                <a16:creationId xmlns:a16="http://schemas.microsoft.com/office/drawing/2014/main" id="{F80AB4AE-0987-B140-9FFB-13CD01EDC3BE}"/>
              </a:ext>
            </a:extLst>
          </p:cNvPr>
          <p:cNvCxnSpPr>
            <a:cxnSpLocks/>
          </p:cNvCxnSpPr>
          <p:nvPr/>
        </p:nvCxnSpPr>
        <p:spPr>
          <a:xfrm>
            <a:off x="7148223" y="3351071"/>
            <a:ext cx="1535927" cy="1413881"/>
          </a:xfrm>
          <a:prstGeom prst="straightConnector1">
            <a:avLst/>
          </a:prstGeom>
          <a:ln w="41275">
            <a:solidFill>
              <a:srgbClr val="FC93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435" y="4764952"/>
            <a:ext cx="5971429" cy="668947"/>
          </a:xfrm>
          <a:prstGeom prst="rect">
            <a:avLst/>
          </a:prstGeom>
        </p:spPr>
      </p:pic>
      <p:cxnSp>
        <p:nvCxnSpPr>
          <p:cNvPr id="8" name="Straight Arrow Connector 7">
            <a:extLst>
              <a:ext uri="{FF2B5EF4-FFF2-40B4-BE49-F238E27FC236}">
                <a16:creationId xmlns:a16="http://schemas.microsoft.com/office/drawing/2014/main" id="{F80AB4AE-0987-B140-9FFB-13CD01EDC3BE}"/>
              </a:ext>
            </a:extLst>
          </p:cNvPr>
          <p:cNvCxnSpPr>
            <a:cxnSpLocks/>
          </p:cNvCxnSpPr>
          <p:nvPr/>
        </p:nvCxnSpPr>
        <p:spPr>
          <a:xfrm flipH="1">
            <a:off x="3458817" y="3351071"/>
            <a:ext cx="3705308" cy="2230745"/>
          </a:xfrm>
          <a:prstGeom prst="straightConnector1">
            <a:avLst/>
          </a:prstGeom>
          <a:ln w="41275">
            <a:solidFill>
              <a:srgbClr val="FC93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2600" b="1" dirty="0">
                <a:solidFill>
                  <a:srgbClr val="00B0F0"/>
                </a:solidFill>
              </a:rPr>
              <a:t>What if your child has completed all </a:t>
            </a:r>
            <a:r>
              <a:rPr lang="en-GB" sz="2600" b="1" dirty="0" smtClean="0">
                <a:solidFill>
                  <a:srgbClr val="00B0F0"/>
                </a:solidFill>
              </a:rPr>
              <a:t>work </a:t>
            </a:r>
            <a:r>
              <a:rPr lang="en-GB" sz="2600" b="1" dirty="0">
                <a:solidFill>
                  <a:srgbClr val="00B0F0"/>
                </a:solidFill>
              </a:rPr>
              <a:t>– what else could they do?</a:t>
            </a:r>
          </a:p>
        </p:txBody>
      </p:sp>
    </p:spTree>
    <p:extLst>
      <p:ext uri="{BB962C8B-B14F-4D97-AF65-F5344CB8AC3E}">
        <p14:creationId xmlns:p14="http://schemas.microsoft.com/office/powerpoint/2010/main" val="417103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3200" b="1" dirty="0">
                <a:solidFill>
                  <a:srgbClr val="00B0F0"/>
                </a:solidFill>
              </a:rPr>
              <a:t>8 things </a:t>
            </a:r>
            <a:r>
              <a:rPr lang="en-GB" sz="3200" b="1" dirty="0" smtClean="0">
                <a:solidFill>
                  <a:srgbClr val="00B0F0"/>
                </a:solidFill>
              </a:rPr>
              <a:t>parents/carers </a:t>
            </a:r>
            <a:r>
              <a:rPr lang="en-GB" sz="3200" b="1" dirty="0">
                <a:solidFill>
                  <a:srgbClr val="00B0F0"/>
                </a:solidFill>
              </a:rPr>
              <a:t>could do at home to help their child</a:t>
            </a:r>
            <a:r>
              <a:rPr lang="mr-IN" sz="3200" b="1" dirty="0">
                <a:solidFill>
                  <a:srgbClr val="00B0F0"/>
                </a:solidFill>
              </a:rPr>
              <a:t>…</a:t>
            </a:r>
            <a:endParaRPr lang="en-GB" sz="3200" b="1" dirty="0">
              <a:solidFill>
                <a:srgbClr val="00B0F0"/>
              </a:solidFill>
            </a:endParaRPr>
          </a:p>
        </p:txBody>
      </p:sp>
      <p:pic>
        <p:nvPicPr>
          <p:cNvPr id="5" name="Picture 4">
            <a:extLst>
              <a:ext uri="{FF2B5EF4-FFF2-40B4-BE49-F238E27FC236}">
                <a16:creationId xmlns:a16="http://schemas.microsoft.com/office/drawing/2014/main" id="{58F30A93-6DA4-0F4B-9C1C-CEC5D9160932}"/>
              </a:ext>
            </a:extLst>
          </p:cNvPr>
          <p:cNvPicPr>
            <a:picLocks noChangeAspect="1"/>
          </p:cNvPicPr>
          <p:nvPr/>
        </p:nvPicPr>
        <p:blipFill>
          <a:blip r:embed="rId2"/>
          <a:stretch>
            <a:fillRect/>
          </a:stretch>
        </p:blipFill>
        <p:spPr>
          <a:xfrm>
            <a:off x="1301252" y="685033"/>
            <a:ext cx="9340515" cy="5921828"/>
          </a:xfrm>
          <a:prstGeom prst="rect">
            <a:avLst/>
          </a:prstGeom>
        </p:spPr>
      </p:pic>
    </p:spTree>
    <p:extLst>
      <p:ext uri="{BB962C8B-B14F-4D97-AF65-F5344CB8AC3E}">
        <p14:creationId xmlns:p14="http://schemas.microsoft.com/office/powerpoint/2010/main" val="1334934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3200" b="1" dirty="0">
                <a:solidFill>
                  <a:srgbClr val="00B0F0"/>
                </a:solidFill>
              </a:rPr>
              <a:t>8 things </a:t>
            </a:r>
            <a:r>
              <a:rPr lang="en-GB" sz="3200" b="1" dirty="0" smtClean="0">
                <a:solidFill>
                  <a:srgbClr val="00B0F0"/>
                </a:solidFill>
              </a:rPr>
              <a:t>parents/carers </a:t>
            </a:r>
            <a:r>
              <a:rPr lang="en-GB" sz="3200" b="1" dirty="0">
                <a:solidFill>
                  <a:srgbClr val="00B0F0"/>
                </a:solidFill>
              </a:rPr>
              <a:t>could do at home to help their child</a:t>
            </a:r>
            <a:r>
              <a:rPr lang="mr-IN" sz="3200" b="1" dirty="0">
                <a:solidFill>
                  <a:srgbClr val="00B0F0"/>
                </a:solidFill>
              </a:rPr>
              <a:t>…</a:t>
            </a:r>
            <a:endParaRPr lang="en-GB" sz="3200" b="1" dirty="0">
              <a:solidFill>
                <a:srgbClr val="00B0F0"/>
              </a:solidFill>
            </a:endParaRPr>
          </a:p>
        </p:txBody>
      </p:sp>
      <p:pic>
        <p:nvPicPr>
          <p:cNvPr id="3" name="Picture 2">
            <a:extLst>
              <a:ext uri="{FF2B5EF4-FFF2-40B4-BE49-F238E27FC236}">
                <a16:creationId xmlns:a16="http://schemas.microsoft.com/office/drawing/2014/main" id="{DE846C93-D91E-9C44-85E7-C60FBC0BD29D}"/>
              </a:ext>
            </a:extLst>
          </p:cNvPr>
          <p:cNvPicPr>
            <a:picLocks noChangeAspect="1"/>
          </p:cNvPicPr>
          <p:nvPr/>
        </p:nvPicPr>
        <p:blipFill>
          <a:blip r:embed="rId2"/>
          <a:stretch>
            <a:fillRect/>
          </a:stretch>
        </p:blipFill>
        <p:spPr>
          <a:xfrm>
            <a:off x="1301252" y="685034"/>
            <a:ext cx="9305788" cy="5571865"/>
          </a:xfrm>
          <a:prstGeom prst="rect">
            <a:avLst/>
          </a:prstGeom>
        </p:spPr>
      </p:pic>
    </p:spTree>
    <p:extLst>
      <p:ext uri="{BB962C8B-B14F-4D97-AF65-F5344CB8AC3E}">
        <p14:creationId xmlns:p14="http://schemas.microsoft.com/office/powerpoint/2010/main" val="153528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78E5DF-C979-4A49-9292-56057FA5FB10}"/>
              </a:ext>
            </a:extLst>
          </p:cNvPr>
          <p:cNvSpPr txBox="1">
            <a:spLocks/>
          </p:cNvSpPr>
          <p:nvPr/>
        </p:nvSpPr>
        <p:spPr>
          <a:xfrm>
            <a:off x="0" y="267956"/>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3800" b="1" dirty="0">
                <a:solidFill>
                  <a:srgbClr val="00B0F0"/>
                </a:solidFill>
              </a:rPr>
              <a:t>What is HegartyMaths?</a:t>
            </a:r>
          </a:p>
        </p:txBody>
      </p:sp>
      <p:sp>
        <p:nvSpPr>
          <p:cNvPr id="26" name="TextBox 25">
            <a:extLst>
              <a:ext uri="{FF2B5EF4-FFF2-40B4-BE49-F238E27FC236}">
                <a16:creationId xmlns:a16="http://schemas.microsoft.com/office/drawing/2014/main" id="{6AB9F70E-3D9D-9D45-BDA9-6C9C84BDC887}"/>
              </a:ext>
            </a:extLst>
          </p:cNvPr>
          <p:cNvSpPr txBox="1"/>
          <p:nvPr/>
        </p:nvSpPr>
        <p:spPr>
          <a:xfrm>
            <a:off x="620202" y="1994000"/>
            <a:ext cx="10909189" cy="4462760"/>
          </a:xfrm>
          <a:prstGeom prst="rect">
            <a:avLst/>
          </a:prstGeom>
          <a:solidFill>
            <a:srgbClr val="FFC000"/>
          </a:solidFill>
          <a:ln w="41275">
            <a:solidFill>
              <a:schemeClr val="accent2"/>
            </a:solidFill>
          </a:ln>
        </p:spPr>
        <p:txBody>
          <a:bodyPr wrap="square" rtlCol="0">
            <a:spAutoFit/>
          </a:bodyPr>
          <a:lstStyle/>
          <a:p>
            <a:pPr algn="ctr"/>
            <a:r>
              <a:rPr lang="en-US" sz="2400" b="1" dirty="0" err="1">
                <a:solidFill>
                  <a:srgbClr val="0070C0"/>
                </a:solidFill>
              </a:rPr>
              <a:t>HegartyMaths</a:t>
            </a:r>
            <a:r>
              <a:rPr lang="en-US" sz="2400" b="1" dirty="0">
                <a:solidFill>
                  <a:srgbClr val="0070C0"/>
                </a:solidFill>
              </a:rPr>
              <a:t> is the best way for your child to learn </a:t>
            </a:r>
            <a:r>
              <a:rPr lang="en-US" sz="2400" b="1" dirty="0" err="1">
                <a:solidFill>
                  <a:srgbClr val="0070C0"/>
                </a:solidFill>
              </a:rPr>
              <a:t>maths</a:t>
            </a:r>
            <a:r>
              <a:rPr lang="en-US" sz="2400" b="1" dirty="0">
                <a:solidFill>
                  <a:srgbClr val="0070C0"/>
                </a:solidFill>
              </a:rPr>
              <a:t> on their own at home.</a:t>
            </a:r>
          </a:p>
          <a:p>
            <a:pPr algn="just"/>
            <a:endParaRPr lang="en-US" sz="1200" dirty="0"/>
          </a:p>
          <a:p>
            <a:pPr marL="342900" indent="-342900" algn="just">
              <a:buFont typeface="+mj-lt"/>
              <a:buAutoNum type="arabicPeriod"/>
            </a:pPr>
            <a:r>
              <a:rPr lang="en-US" sz="1400" dirty="0"/>
              <a:t>Every single topic in school </a:t>
            </a:r>
            <a:r>
              <a:rPr lang="en-US" sz="1400" dirty="0" err="1"/>
              <a:t>maths</a:t>
            </a:r>
            <a:r>
              <a:rPr lang="en-US" sz="1400" dirty="0"/>
              <a:t> (850+) is explained in 10 minute video tutorials designed and delivered by, </a:t>
            </a:r>
            <a:r>
              <a:rPr lang="en-US" sz="1400" dirty="0" err="1"/>
              <a:t>Mr</a:t>
            </a:r>
            <a:r>
              <a:rPr lang="en-US" sz="1400" dirty="0"/>
              <a:t> Colin Hegarty.  </a:t>
            </a:r>
            <a:r>
              <a:rPr lang="en-US" sz="1400" dirty="0" err="1"/>
              <a:t>Mr</a:t>
            </a:r>
            <a:r>
              <a:rPr lang="en-US" sz="1400" dirty="0"/>
              <a:t> Hegarty is an-award winning teacher who won UK Teacher of the Year 2014 and was nominated in the top 10 teachers in the 2016 Global Teacher Prize.  Your child does not have to feel stuck at home as </a:t>
            </a:r>
            <a:r>
              <a:rPr lang="en-US" sz="1400" dirty="0" err="1"/>
              <a:t>Mr</a:t>
            </a:r>
            <a:r>
              <a:rPr lang="en-US" sz="1400" dirty="0"/>
              <a:t> Hegarty can explain any topic to them.</a:t>
            </a:r>
          </a:p>
          <a:p>
            <a:pPr marL="342900" indent="-342900" algn="just">
              <a:buFont typeface="+mj-lt"/>
              <a:buAutoNum type="arabicPeriod"/>
            </a:pPr>
            <a:endParaRPr lang="en-US" sz="1400" dirty="0"/>
          </a:p>
          <a:p>
            <a:pPr marL="342900" indent="-342900" algn="just">
              <a:buFont typeface="+mj-lt"/>
              <a:buAutoNum type="arabicPeriod"/>
            </a:pPr>
            <a:r>
              <a:rPr lang="en-US" sz="1400" dirty="0"/>
              <a:t>After every video, </a:t>
            </a:r>
            <a:r>
              <a:rPr lang="en-US" sz="1400" dirty="0" err="1"/>
              <a:t>HegartyMaths</a:t>
            </a:r>
            <a:r>
              <a:rPr lang="en-US" sz="1400" dirty="0"/>
              <a:t>, has an assessment with questions covering everything taught in the video so students can </a:t>
            </a:r>
            <a:r>
              <a:rPr lang="en-US" sz="1400" dirty="0" err="1"/>
              <a:t>practise</a:t>
            </a:r>
            <a:r>
              <a:rPr lang="en-US" sz="1400" dirty="0"/>
              <a:t> and ensure they understand the </a:t>
            </a:r>
            <a:r>
              <a:rPr lang="en-US" sz="1400" dirty="0" err="1"/>
              <a:t>maths</a:t>
            </a:r>
            <a:r>
              <a:rPr lang="en-US" sz="1400" dirty="0"/>
              <a:t> </a:t>
            </a:r>
            <a:r>
              <a:rPr lang="en-US" sz="1400" dirty="0" err="1"/>
              <a:t>Mr</a:t>
            </a:r>
            <a:r>
              <a:rPr lang="en-US" sz="1400" dirty="0"/>
              <a:t> Hegarty just presented.</a:t>
            </a:r>
          </a:p>
          <a:p>
            <a:pPr marL="342900" indent="-342900" algn="just">
              <a:buFont typeface="+mj-lt"/>
              <a:buAutoNum type="arabicPeriod"/>
            </a:pPr>
            <a:endParaRPr lang="en-US" sz="1400" dirty="0"/>
          </a:p>
          <a:p>
            <a:pPr marL="342900" indent="-342900" algn="just">
              <a:buFont typeface="+mj-lt"/>
              <a:buAutoNum type="arabicPeriod"/>
            </a:pPr>
            <a:r>
              <a:rPr lang="en-US" sz="1400" dirty="0" err="1"/>
              <a:t>HegartyMaths</a:t>
            </a:r>
            <a:r>
              <a:rPr lang="en-US" sz="1400" dirty="0"/>
              <a:t> records everything your child ever does on the system (their progress and effort), reporting it back to the teacher and to the child so it’s clear what their strengths and weaknesses are and how hard they are working.</a:t>
            </a:r>
          </a:p>
          <a:p>
            <a:pPr marL="342900" indent="-342900" algn="just">
              <a:buFont typeface="+mj-lt"/>
              <a:buAutoNum type="arabicPeriod"/>
            </a:pPr>
            <a:endParaRPr lang="en-US" sz="1400" dirty="0"/>
          </a:p>
          <a:p>
            <a:pPr marL="342900" indent="-342900" algn="just">
              <a:buFont typeface="+mj-lt"/>
              <a:buAutoNum type="arabicPeriod"/>
            </a:pPr>
            <a:r>
              <a:rPr lang="en-US" sz="1400" dirty="0" err="1"/>
              <a:t>HegartyMaths</a:t>
            </a:r>
            <a:r>
              <a:rPr lang="en-US" sz="1400" dirty="0"/>
              <a:t> allows a parent to see everything their child needs to learn and support them.  Often parents who may be unsure of the schools methods like to watch the videos along with their child and understand the techniques their child needs to know.</a:t>
            </a:r>
          </a:p>
          <a:p>
            <a:pPr marL="342900" indent="-342900" algn="just">
              <a:buFont typeface="+mj-lt"/>
              <a:buAutoNum type="arabicPeriod"/>
            </a:pPr>
            <a:endParaRPr lang="en-US" sz="1400" dirty="0"/>
          </a:p>
          <a:p>
            <a:pPr marL="342900" indent="-342900" algn="just">
              <a:buFont typeface="+mj-lt"/>
              <a:buAutoNum type="arabicPeriod"/>
            </a:pPr>
            <a:r>
              <a:rPr lang="en-US" sz="1400" dirty="0" err="1"/>
              <a:t>HegartyMaths</a:t>
            </a:r>
            <a:r>
              <a:rPr lang="en-US" sz="1400" dirty="0"/>
              <a:t>, remembers all the child’s mistakes and gives them practice on their weaknesses so they can do impactful independent learning.  </a:t>
            </a:r>
          </a:p>
          <a:p>
            <a:pPr marL="342900" indent="-342900" algn="just">
              <a:buFont typeface="+mj-lt"/>
              <a:buAutoNum type="arabicPeriod"/>
            </a:pPr>
            <a:endParaRPr lang="en-US" sz="1400" dirty="0"/>
          </a:p>
          <a:p>
            <a:pPr marL="342900" indent="-342900" algn="just">
              <a:buFont typeface="+mj-lt"/>
              <a:buAutoNum type="arabicPeriod"/>
            </a:pPr>
            <a:endParaRPr lang="en-US" sz="1400" dirty="0"/>
          </a:p>
          <a:p>
            <a:pPr algn="ctr"/>
            <a:r>
              <a:rPr lang="en-US" sz="2400" b="1" dirty="0">
                <a:solidFill>
                  <a:srgbClr val="0070C0"/>
                </a:solidFill>
              </a:rPr>
              <a:t>The whole curriculum is online for your child to have access to.</a:t>
            </a:r>
          </a:p>
        </p:txBody>
      </p:sp>
    </p:spTree>
    <p:extLst>
      <p:ext uri="{BB962C8B-B14F-4D97-AF65-F5344CB8AC3E}">
        <p14:creationId xmlns:p14="http://schemas.microsoft.com/office/powerpoint/2010/main" val="336083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3800" b="1" dirty="0">
                <a:solidFill>
                  <a:srgbClr val="00B0F0"/>
                </a:solidFill>
              </a:rPr>
              <a:t>What does </a:t>
            </a:r>
            <a:r>
              <a:rPr lang="en-GB" sz="3800" b="1" dirty="0" smtClean="0">
                <a:solidFill>
                  <a:srgbClr val="00B0F0"/>
                </a:solidFill>
              </a:rPr>
              <a:t>work </a:t>
            </a:r>
            <a:r>
              <a:rPr lang="en-GB" sz="3800" b="1" dirty="0">
                <a:solidFill>
                  <a:srgbClr val="00B0F0"/>
                </a:solidFill>
              </a:rPr>
              <a:t>on HegartyMaths look like?</a:t>
            </a:r>
          </a:p>
        </p:txBody>
      </p:sp>
      <p:sp>
        <p:nvSpPr>
          <p:cNvPr id="20" name="TextBox 19">
            <a:extLst>
              <a:ext uri="{FF2B5EF4-FFF2-40B4-BE49-F238E27FC236}">
                <a16:creationId xmlns:a16="http://schemas.microsoft.com/office/drawing/2014/main" id="{1B6962DF-E88A-5343-915D-5ABF84C4E332}"/>
              </a:ext>
            </a:extLst>
          </p:cNvPr>
          <p:cNvSpPr txBox="1"/>
          <p:nvPr/>
        </p:nvSpPr>
        <p:spPr>
          <a:xfrm>
            <a:off x="1168842" y="5755880"/>
            <a:ext cx="4860251" cy="677108"/>
          </a:xfrm>
          <a:prstGeom prst="rect">
            <a:avLst/>
          </a:prstGeom>
          <a:solidFill>
            <a:srgbClr val="FFC000"/>
          </a:solidFill>
          <a:ln w="41275">
            <a:solidFill>
              <a:schemeClr val="accent2"/>
            </a:solidFill>
          </a:ln>
        </p:spPr>
        <p:txBody>
          <a:bodyPr wrap="square" rtlCol="0">
            <a:spAutoFit/>
          </a:bodyPr>
          <a:lstStyle/>
          <a:p>
            <a:pPr algn="just"/>
            <a:r>
              <a:rPr lang="en-US" sz="1400" b="1" u="sng" dirty="0"/>
              <a:t>Step 1:</a:t>
            </a:r>
          </a:p>
          <a:p>
            <a:pPr algn="just"/>
            <a:r>
              <a:rPr lang="en-US" sz="1200" dirty="0"/>
              <a:t>Video where Mr. Hegarty teaches your child everything they need to know about that topic &amp; goes through all the examples that will be in the quiz.</a:t>
            </a:r>
          </a:p>
        </p:txBody>
      </p:sp>
      <p:sp>
        <p:nvSpPr>
          <p:cNvPr id="22" name="TextBox 21">
            <a:extLst>
              <a:ext uri="{FF2B5EF4-FFF2-40B4-BE49-F238E27FC236}">
                <a16:creationId xmlns:a16="http://schemas.microsoft.com/office/drawing/2014/main" id="{39B99001-8798-A042-8C31-31DFBF3941B0}"/>
              </a:ext>
            </a:extLst>
          </p:cNvPr>
          <p:cNvSpPr txBox="1"/>
          <p:nvPr/>
        </p:nvSpPr>
        <p:spPr>
          <a:xfrm>
            <a:off x="6442735" y="5755880"/>
            <a:ext cx="4673570" cy="677108"/>
          </a:xfrm>
          <a:prstGeom prst="rect">
            <a:avLst/>
          </a:prstGeom>
          <a:solidFill>
            <a:srgbClr val="FFC000"/>
          </a:solidFill>
          <a:ln w="41275">
            <a:solidFill>
              <a:schemeClr val="accent2"/>
            </a:solidFill>
          </a:ln>
        </p:spPr>
        <p:txBody>
          <a:bodyPr wrap="square" rtlCol="0">
            <a:spAutoFit/>
          </a:bodyPr>
          <a:lstStyle/>
          <a:p>
            <a:pPr algn="just"/>
            <a:r>
              <a:rPr lang="en-US" sz="1400" b="1" u="sng" dirty="0"/>
              <a:t>Step 2:</a:t>
            </a:r>
          </a:p>
          <a:p>
            <a:pPr algn="just"/>
            <a:r>
              <a:rPr lang="en-US" sz="1200" dirty="0"/>
              <a:t>Quiz that will allow your child to </a:t>
            </a:r>
            <a:r>
              <a:rPr lang="en-US" sz="1200" dirty="0" err="1"/>
              <a:t>practise</a:t>
            </a:r>
            <a:r>
              <a:rPr lang="en-US" sz="1200" dirty="0"/>
              <a:t> all the examples in the video for </a:t>
            </a:r>
            <a:r>
              <a:rPr lang="en-US" sz="1200" dirty="0" err="1"/>
              <a:t>themself</a:t>
            </a:r>
            <a:r>
              <a:rPr lang="en-US" sz="1200" dirty="0"/>
              <a:t> and know whether they understood what was in the video.</a:t>
            </a:r>
          </a:p>
        </p:txBody>
      </p:sp>
      <p:pic>
        <p:nvPicPr>
          <p:cNvPr id="3" name="Picture 2">
            <a:extLst>
              <a:ext uri="{FF2B5EF4-FFF2-40B4-BE49-F238E27FC236}">
                <a16:creationId xmlns:a16="http://schemas.microsoft.com/office/drawing/2014/main" id="{9051A107-9EDB-5E4F-B91E-B22DE569B814}"/>
              </a:ext>
            </a:extLst>
          </p:cNvPr>
          <p:cNvPicPr>
            <a:picLocks noChangeAspect="1"/>
          </p:cNvPicPr>
          <p:nvPr/>
        </p:nvPicPr>
        <p:blipFill>
          <a:blip r:embed="rId2"/>
          <a:stretch>
            <a:fillRect/>
          </a:stretch>
        </p:blipFill>
        <p:spPr>
          <a:xfrm>
            <a:off x="1547821" y="1083176"/>
            <a:ext cx="2856383" cy="661377"/>
          </a:xfrm>
          <a:prstGeom prst="rect">
            <a:avLst/>
          </a:prstGeom>
        </p:spPr>
      </p:pic>
      <p:pic>
        <p:nvPicPr>
          <p:cNvPr id="7" name="Picture 6">
            <a:extLst>
              <a:ext uri="{FF2B5EF4-FFF2-40B4-BE49-F238E27FC236}">
                <a16:creationId xmlns:a16="http://schemas.microsoft.com/office/drawing/2014/main" id="{EFF3BE75-6227-9544-81EA-4EF751DF2014}"/>
              </a:ext>
            </a:extLst>
          </p:cNvPr>
          <p:cNvPicPr>
            <a:picLocks noChangeAspect="1"/>
          </p:cNvPicPr>
          <p:nvPr/>
        </p:nvPicPr>
        <p:blipFill>
          <a:blip r:embed="rId3"/>
          <a:stretch>
            <a:fillRect/>
          </a:stretch>
        </p:blipFill>
        <p:spPr>
          <a:xfrm>
            <a:off x="2059080" y="2084825"/>
            <a:ext cx="3490525" cy="2508007"/>
          </a:xfrm>
          <a:prstGeom prst="rect">
            <a:avLst/>
          </a:prstGeom>
          <a:ln w="31750">
            <a:solidFill>
              <a:schemeClr val="tx1">
                <a:lumMod val="65000"/>
                <a:lumOff val="35000"/>
              </a:schemeClr>
            </a:solidFill>
          </a:ln>
        </p:spPr>
      </p:pic>
      <p:pic>
        <p:nvPicPr>
          <p:cNvPr id="17" name="Picture 16">
            <a:extLst>
              <a:ext uri="{FF2B5EF4-FFF2-40B4-BE49-F238E27FC236}">
                <a16:creationId xmlns:a16="http://schemas.microsoft.com/office/drawing/2014/main" id="{04FC3865-3DEC-2545-B593-ECD7F54F7305}"/>
              </a:ext>
            </a:extLst>
          </p:cNvPr>
          <p:cNvPicPr>
            <a:picLocks noChangeAspect="1"/>
          </p:cNvPicPr>
          <p:nvPr/>
        </p:nvPicPr>
        <p:blipFill>
          <a:blip r:embed="rId4"/>
          <a:stretch>
            <a:fillRect/>
          </a:stretch>
        </p:blipFill>
        <p:spPr>
          <a:xfrm>
            <a:off x="3357990" y="3135629"/>
            <a:ext cx="764248" cy="764248"/>
          </a:xfrm>
          <a:prstGeom prst="rect">
            <a:avLst/>
          </a:prstGeom>
        </p:spPr>
      </p:pic>
      <p:sp>
        <p:nvSpPr>
          <p:cNvPr id="8" name="Rectangle 7">
            <a:extLst>
              <a:ext uri="{FF2B5EF4-FFF2-40B4-BE49-F238E27FC236}">
                <a16:creationId xmlns:a16="http://schemas.microsoft.com/office/drawing/2014/main" id="{81852C08-451D-6145-9372-9DD54ED0BE7D}"/>
              </a:ext>
            </a:extLst>
          </p:cNvPr>
          <p:cNvSpPr/>
          <p:nvPr/>
        </p:nvSpPr>
        <p:spPr>
          <a:xfrm>
            <a:off x="1355523" y="891768"/>
            <a:ext cx="9760783" cy="4419739"/>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4FD6AD4-18FF-9C48-9C61-C2A56C9B70EF}"/>
              </a:ext>
            </a:extLst>
          </p:cNvPr>
          <p:cNvPicPr>
            <a:picLocks noChangeAspect="1"/>
          </p:cNvPicPr>
          <p:nvPr/>
        </p:nvPicPr>
        <p:blipFill>
          <a:blip r:embed="rId5"/>
          <a:stretch>
            <a:fillRect/>
          </a:stretch>
        </p:blipFill>
        <p:spPr>
          <a:xfrm>
            <a:off x="6548952" y="1964395"/>
            <a:ext cx="3614956" cy="1375324"/>
          </a:xfrm>
          <a:prstGeom prst="rect">
            <a:avLst/>
          </a:prstGeom>
        </p:spPr>
      </p:pic>
      <p:pic>
        <p:nvPicPr>
          <p:cNvPr id="12" name="Picture 11">
            <a:extLst>
              <a:ext uri="{FF2B5EF4-FFF2-40B4-BE49-F238E27FC236}">
                <a16:creationId xmlns:a16="http://schemas.microsoft.com/office/drawing/2014/main" id="{96CA8314-53E5-EE44-8DC7-98A786AA91A7}"/>
              </a:ext>
            </a:extLst>
          </p:cNvPr>
          <p:cNvPicPr>
            <a:picLocks noChangeAspect="1"/>
          </p:cNvPicPr>
          <p:nvPr/>
        </p:nvPicPr>
        <p:blipFill>
          <a:blip r:embed="rId6"/>
          <a:stretch>
            <a:fillRect/>
          </a:stretch>
        </p:blipFill>
        <p:spPr>
          <a:xfrm>
            <a:off x="6848515" y="3897772"/>
            <a:ext cx="2937731" cy="777394"/>
          </a:xfrm>
          <a:prstGeom prst="rect">
            <a:avLst/>
          </a:prstGeom>
        </p:spPr>
      </p:pic>
      <p:pic>
        <p:nvPicPr>
          <p:cNvPr id="14" name="Picture 13">
            <a:extLst>
              <a:ext uri="{FF2B5EF4-FFF2-40B4-BE49-F238E27FC236}">
                <a16:creationId xmlns:a16="http://schemas.microsoft.com/office/drawing/2014/main" id="{20AED016-FE12-C242-BD63-1EA81DCBEED1}"/>
              </a:ext>
            </a:extLst>
          </p:cNvPr>
          <p:cNvPicPr>
            <a:picLocks noChangeAspect="1"/>
          </p:cNvPicPr>
          <p:nvPr/>
        </p:nvPicPr>
        <p:blipFill>
          <a:blip r:embed="rId7"/>
          <a:stretch>
            <a:fillRect/>
          </a:stretch>
        </p:blipFill>
        <p:spPr>
          <a:xfrm>
            <a:off x="1414588" y="1693627"/>
            <a:ext cx="9636367" cy="208713"/>
          </a:xfrm>
          <a:prstGeom prst="rect">
            <a:avLst/>
          </a:prstGeom>
        </p:spPr>
      </p:pic>
      <p:pic>
        <p:nvPicPr>
          <p:cNvPr id="21" name="Picture 20">
            <a:extLst>
              <a:ext uri="{FF2B5EF4-FFF2-40B4-BE49-F238E27FC236}">
                <a16:creationId xmlns:a16="http://schemas.microsoft.com/office/drawing/2014/main" id="{6A37DA30-C9EF-9749-9692-5BF8E66DC622}"/>
              </a:ext>
            </a:extLst>
          </p:cNvPr>
          <p:cNvPicPr>
            <a:picLocks noChangeAspect="1"/>
          </p:cNvPicPr>
          <p:nvPr/>
        </p:nvPicPr>
        <p:blipFill>
          <a:blip r:embed="rId7"/>
          <a:stretch>
            <a:fillRect/>
          </a:stretch>
        </p:blipFill>
        <p:spPr>
          <a:xfrm>
            <a:off x="1414587" y="4999904"/>
            <a:ext cx="9636367" cy="208713"/>
          </a:xfrm>
          <a:prstGeom prst="rect">
            <a:avLst/>
          </a:prstGeom>
        </p:spPr>
      </p:pic>
      <p:cxnSp>
        <p:nvCxnSpPr>
          <p:cNvPr id="16" name="Straight Arrow Connector 15">
            <a:extLst>
              <a:ext uri="{FF2B5EF4-FFF2-40B4-BE49-F238E27FC236}">
                <a16:creationId xmlns:a16="http://schemas.microsoft.com/office/drawing/2014/main" id="{9A1949B6-6EC8-4441-9488-6AA084C33C22}"/>
              </a:ext>
            </a:extLst>
          </p:cNvPr>
          <p:cNvCxnSpPr>
            <a:cxnSpLocks/>
          </p:cNvCxnSpPr>
          <p:nvPr/>
        </p:nvCxnSpPr>
        <p:spPr>
          <a:xfrm flipV="1">
            <a:off x="3676678" y="3897772"/>
            <a:ext cx="0" cy="1858108"/>
          </a:xfrm>
          <a:prstGeom prst="straightConnector1">
            <a:avLst/>
          </a:prstGeom>
          <a:ln w="53975">
            <a:solidFill>
              <a:srgbClr val="FC93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0203B8F-EF55-F74A-B98A-8123A9B7D4DA}"/>
              </a:ext>
            </a:extLst>
          </p:cNvPr>
          <p:cNvCxnSpPr>
            <a:cxnSpLocks/>
          </p:cNvCxnSpPr>
          <p:nvPr/>
        </p:nvCxnSpPr>
        <p:spPr>
          <a:xfrm flipV="1">
            <a:off x="8330740" y="4592832"/>
            <a:ext cx="0" cy="1163048"/>
          </a:xfrm>
          <a:prstGeom prst="straightConnector1">
            <a:avLst/>
          </a:prstGeom>
          <a:ln w="53975">
            <a:solidFill>
              <a:srgbClr val="FC9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46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just"/>
            <a:r>
              <a:rPr lang="en-GB" sz="3200" b="1" u="sng" dirty="0">
                <a:solidFill>
                  <a:srgbClr val="00B0F0"/>
                </a:solidFill>
              </a:rPr>
              <a:t>Step 1: </a:t>
            </a:r>
          </a:p>
          <a:p>
            <a:pPr algn="just"/>
            <a:endParaRPr lang="en-GB" sz="1200" dirty="0">
              <a:solidFill>
                <a:schemeClr val="tx2"/>
              </a:solidFill>
            </a:endParaRPr>
          </a:p>
          <a:p>
            <a:pPr algn="just"/>
            <a:r>
              <a:rPr lang="en-GB" sz="2800" dirty="0">
                <a:solidFill>
                  <a:schemeClr val="tx2"/>
                </a:solidFill>
              </a:rPr>
              <a:t>You child needs to watch the video, </a:t>
            </a:r>
            <a:r>
              <a:rPr lang="en-GB" sz="2800" dirty="0" smtClean="0">
                <a:solidFill>
                  <a:schemeClr val="tx2"/>
                </a:solidFill>
              </a:rPr>
              <a:t>taking </a:t>
            </a:r>
            <a:r>
              <a:rPr lang="en-GB" sz="2800" dirty="0">
                <a:solidFill>
                  <a:schemeClr val="tx2"/>
                </a:solidFill>
              </a:rPr>
              <a:t>notes of </a:t>
            </a:r>
            <a:r>
              <a:rPr lang="en-GB" sz="2800" dirty="0" smtClean="0">
                <a:solidFill>
                  <a:schemeClr val="tx2"/>
                </a:solidFill>
              </a:rPr>
              <a:t>examples</a:t>
            </a:r>
            <a:r>
              <a:rPr lang="en-GB" sz="2800" dirty="0">
                <a:solidFill>
                  <a:schemeClr val="tx2"/>
                </a:solidFill>
              </a:rPr>
              <a:t>.</a:t>
            </a:r>
          </a:p>
        </p:txBody>
      </p:sp>
      <p:pic>
        <p:nvPicPr>
          <p:cNvPr id="7" name="Picture 6">
            <a:extLst>
              <a:ext uri="{FF2B5EF4-FFF2-40B4-BE49-F238E27FC236}">
                <a16:creationId xmlns:a16="http://schemas.microsoft.com/office/drawing/2014/main" id="{EFF3BE75-6227-9544-81EA-4EF751DF2014}"/>
              </a:ext>
            </a:extLst>
          </p:cNvPr>
          <p:cNvPicPr>
            <a:picLocks noChangeAspect="1"/>
          </p:cNvPicPr>
          <p:nvPr/>
        </p:nvPicPr>
        <p:blipFill>
          <a:blip r:embed="rId2"/>
          <a:stretch>
            <a:fillRect/>
          </a:stretch>
        </p:blipFill>
        <p:spPr>
          <a:xfrm>
            <a:off x="446777" y="1627837"/>
            <a:ext cx="4144380" cy="2977814"/>
          </a:xfrm>
          <a:prstGeom prst="rect">
            <a:avLst/>
          </a:prstGeom>
          <a:ln w="57150">
            <a:solidFill>
              <a:srgbClr val="00B0F0"/>
            </a:solidFill>
          </a:ln>
        </p:spPr>
      </p:pic>
      <p:pic>
        <p:nvPicPr>
          <p:cNvPr id="17" name="Picture 16">
            <a:extLst>
              <a:ext uri="{FF2B5EF4-FFF2-40B4-BE49-F238E27FC236}">
                <a16:creationId xmlns:a16="http://schemas.microsoft.com/office/drawing/2014/main" id="{04FC3865-3DEC-2545-B593-ECD7F54F7305}"/>
              </a:ext>
            </a:extLst>
          </p:cNvPr>
          <p:cNvPicPr>
            <a:picLocks noChangeAspect="1"/>
          </p:cNvPicPr>
          <p:nvPr/>
        </p:nvPicPr>
        <p:blipFill>
          <a:blip r:embed="rId3"/>
          <a:stretch>
            <a:fillRect/>
          </a:stretch>
        </p:blipFill>
        <p:spPr>
          <a:xfrm>
            <a:off x="1646421" y="2927461"/>
            <a:ext cx="764248" cy="764248"/>
          </a:xfrm>
          <a:prstGeom prst="rect">
            <a:avLst/>
          </a:prstGeom>
        </p:spPr>
      </p:pic>
      <p:pic>
        <p:nvPicPr>
          <p:cNvPr id="15" name="Shape 1061" descr="Screen Shot 2016-10-03 at 12.11.45.png">
            <a:extLst>
              <a:ext uri="{FF2B5EF4-FFF2-40B4-BE49-F238E27FC236}">
                <a16:creationId xmlns:a16="http://schemas.microsoft.com/office/drawing/2014/main" id="{C368FB2C-ACA8-754D-89C8-94C2EAF8EF43}"/>
              </a:ext>
            </a:extLst>
          </p:cNvPr>
          <p:cNvPicPr preferRelativeResize="0"/>
          <p:nvPr/>
        </p:nvPicPr>
        <p:blipFill rotWithShape="1">
          <a:blip r:embed="rId4">
            <a:alphaModFix/>
          </a:blip>
          <a:srcRect l="2506" t="15372" r="2409"/>
          <a:stretch/>
        </p:blipFill>
        <p:spPr>
          <a:xfrm>
            <a:off x="7125222" y="1669335"/>
            <a:ext cx="4652562" cy="2941798"/>
          </a:xfrm>
          <a:prstGeom prst="rect">
            <a:avLst/>
          </a:prstGeom>
          <a:noFill/>
          <a:ln w="57150">
            <a:solidFill>
              <a:srgbClr val="00B0F0"/>
            </a:solidFill>
          </a:ln>
        </p:spPr>
      </p:pic>
      <p:cxnSp>
        <p:nvCxnSpPr>
          <p:cNvPr id="6" name="Straight Arrow Connector 5">
            <a:extLst>
              <a:ext uri="{FF2B5EF4-FFF2-40B4-BE49-F238E27FC236}">
                <a16:creationId xmlns:a16="http://schemas.microsoft.com/office/drawing/2014/main" id="{9F52B2FD-C2E5-6644-9128-01C9DE6414FB}"/>
              </a:ext>
            </a:extLst>
          </p:cNvPr>
          <p:cNvCxnSpPr>
            <a:cxnSpLocks/>
          </p:cNvCxnSpPr>
          <p:nvPr/>
        </p:nvCxnSpPr>
        <p:spPr>
          <a:xfrm>
            <a:off x="4635642" y="3221644"/>
            <a:ext cx="2466135" cy="0"/>
          </a:xfrm>
          <a:prstGeom prst="straightConnector1">
            <a:avLst/>
          </a:prstGeom>
          <a:ln w="857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5184B82-D8EB-6944-BF92-74BBDEAF70B4}"/>
              </a:ext>
            </a:extLst>
          </p:cNvPr>
          <p:cNvSpPr/>
          <p:nvPr/>
        </p:nvSpPr>
        <p:spPr>
          <a:xfrm>
            <a:off x="4591157" y="3309585"/>
            <a:ext cx="2466136" cy="292388"/>
          </a:xfrm>
          <a:prstGeom prst="rect">
            <a:avLst/>
          </a:prstGeom>
        </p:spPr>
        <p:txBody>
          <a:bodyPr wrap="square">
            <a:spAutoFit/>
          </a:bodyPr>
          <a:lstStyle/>
          <a:p>
            <a:pPr algn="ctr"/>
            <a:r>
              <a:rPr lang="en-GB" sz="1300" b="1" dirty="0" smtClean="0">
                <a:solidFill>
                  <a:srgbClr val="00B0F0"/>
                </a:solidFill>
              </a:rPr>
              <a:t>.</a:t>
            </a:r>
            <a:endParaRPr lang="en-US" sz="1300" b="1" dirty="0">
              <a:solidFill>
                <a:srgbClr val="00B0F0"/>
              </a:solidFill>
            </a:endParaRPr>
          </a:p>
        </p:txBody>
      </p:sp>
    </p:spTree>
    <p:extLst>
      <p:ext uri="{BB962C8B-B14F-4D97-AF65-F5344CB8AC3E}">
        <p14:creationId xmlns:p14="http://schemas.microsoft.com/office/powerpoint/2010/main" val="3751042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just"/>
            <a:r>
              <a:rPr lang="en-GB" sz="3200" b="1" u="sng" dirty="0">
                <a:solidFill>
                  <a:srgbClr val="00B0F0"/>
                </a:solidFill>
              </a:rPr>
              <a:t>Step 2: </a:t>
            </a:r>
          </a:p>
          <a:p>
            <a:pPr algn="just"/>
            <a:endParaRPr lang="en-GB" sz="1200" dirty="0">
              <a:solidFill>
                <a:schemeClr val="tx2"/>
              </a:solidFill>
            </a:endParaRPr>
          </a:p>
          <a:p>
            <a:pPr algn="just"/>
            <a:r>
              <a:rPr lang="en-GB" sz="2800" dirty="0">
                <a:solidFill>
                  <a:schemeClr val="tx2"/>
                </a:solidFill>
              </a:rPr>
              <a:t>Your child then needs to assess their learning from the video in a quiz.</a:t>
            </a:r>
          </a:p>
        </p:txBody>
      </p:sp>
      <p:pic>
        <p:nvPicPr>
          <p:cNvPr id="17" name="Picture 16">
            <a:extLst>
              <a:ext uri="{FF2B5EF4-FFF2-40B4-BE49-F238E27FC236}">
                <a16:creationId xmlns:a16="http://schemas.microsoft.com/office/drawing/2014/main" id="{04FC3865-3DEC-2545-B593-ECD7F54F7305}"/>
              </a:ext>
            </a:extLst>
          </p:cNvPr>
          <p:cNvPicPr>
            <a:picLocks noChangeAspect="1"/>
          </p:cNvPicPr>
          <p:nvPr/>
        </p:nvPicPr>
        <p:blipFill>
          <a:blip r:embed="rId2"/>
          <a:stretch>
            <a:fillRect/>
          </a:stretch>
        </p:blipFill>
        <p:spPr>
          <a:xfrm>
            <a:off x="1732390" y="3051633"/>
            <a:ext cx="764248" cy="764248"/>
          </a:xfrm>
          <a:prstGeom prst="rect">
            <a:avLst/>
          </a:prstGeom>
        </p:spPr>
      </p:pic>
      <p:cxnSp>
        <p:nvCxnSpPr>
          <p:cNvPr id="6" name="Straight Arrow Connector 5">
            <a:extLst>
              <a:ext uri="{FF2B5EF4-FFF2-40B4-BE49-F238E27FC236}">
                <a16:creationId xmlns:a16="http://schemas.microsoft.com/office/drawing/2014/main" id="{9F52B2FD-C2E5-6644-9128-01C9DE6414FB}"/>
              </a:ext>
            </a:extLst>
          </p:cNvPr>
          <p:cNvCxnSpPr>
            <a:cxnSpLocks/>
          </p:cNvCxnSpPr>
          <p:nvPr/>
        </p:nvCxnSpPr>
        <p:spPr>
          <a:xfrm>
            <a:off x="5189413" y="3061154"/>
            <a:ext cx="3405556" cy="0"/>
          </a:xfrm>
          <a:prstGeom prst="straightConnector1">
            <a:avLst/>
          </a:prstGeom>
          <a:ln w="85725">
            <a:solidFill>
              <a:srgbClr val="FC93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5184B82-D8EB-6944-BF92-74BBDEAF70B4}"/>
              </a:ext>
            </a:extLst>
          </p:cNvPr>
          <p:cNvSpPr/>
          <p:nvPr/>
        </p:nvSpPr>
        <p:spPr>
          <a:xfrm>
            <a:off x="5189413" y="3308440"/>
            <a:ext cx="3405556" cy="1492716"/>
          </a:xfrm>
          <a:prstGeom prst="rect">
            <a:avLst/>
          </a:prstGeom>
        </p:spPr>
        <p:txBody>
          <a:bodyPr wrap="square">
            <a:spAutoFit/>
          </a:bodyPr>
          <a:lstStyle/>
          <a:p>
            <a:r>
              <a:rPr lang="en-GB" sz="1300" dirty="0">
                <a:solidFill>
                  <a:srgbClr val="FC9300"/>
                </a:solidFill>
              </a:rPr>
              <a:t>         </a:t>
            </a:r>
            <a:r>
              <a:rPr lang="en-GB" sz="1300" dirty="0" smtClean="0">
                <a:solidFill>
                  <a:srgbClr val="FC9300"/>
                </a:solidFill>
              </a:rPr>
              <a:t>Ideally </a:t>
            </a:r>
            <a:r>
              <a:rPr lang="en-GB" sz="1300" b="1" dirty="0" smtClean="0">
                <a:solidFill>
                  <a:srgbClr val="FC9300"/>
                </a:solidFill>
              </a:rPr>
              <a:t>Your </a:t>
            </a:r>
            <a:r>
              <a:rPr lang="en-GB" sz="1300" b="1" dirty="0">
                <a:solidFill>
                  <a:srgbClr val="FC9300"/>
                </a:solidFill>
              </a:rPr>
              <a:t>child needs to:</a:t>
            </a:r>
          </a:p>
          <a:p>
            <a:endParaRPr lang="en-GB" sz="1300" b="1" dirty="0">
              <a:solidFill>
                <a:srgbClr val="FC9300"/>
              </a:solidFill>
            </a:endParaRPr>
          </a:p>
          <a:p>
            <a:pPr marL="342900" indent="-342900">
              <a:buAutoNum type="arabicParenR"/>
            </a:pPr>
            <a:r>
              <a:rPr lang="en-GB" sz="1300" b="1" dirty="0">
                <a:solidFill>
                  <a:srgbClr val="FC9300"/>
                </a:solidFill>
              </a:rPr>
              <a:t>Write down every Q</a:t>
            </a:r>
          </a:p>
          <a:p>
            <a:pPr marL="342900" indent="-342900">
              <a:buAutoNum type="arabicParenR"/>
            </a:pPr>
            <a:endParaRPr lang="en-GB" sz="1300" b="1" dirty="0">
              <a:solidFill>
                <a:srgbClr val="FC9300"/>
              </a:solidFill>
            </a:endParaRPr>
          </a:p>
          <a:p>
            <a:pPr marL="342900" indent="-342900">
              <a:buAutoNum type="arabicParenR"/>
            </a:pPr>
            <a:r>
              <a:rPr lang="en-GB" sz="1300" b="1" dirty="0">
                <a:solidFill>
                  <a:srgbClr val="FC9300"/>
                </a:solidFill>
              </a:rPr>
              <a:t>Always show all their workings</a:t>
            </a:r>
          </a:p>
          <a:p>
            <a:pPr marL="342900" indent="-342900">
              <a:buAutoNum type="arabicParenR"/>
            </a:pPr>
            <a:endParaRPr lang="en-GB" sz="1300" b="1" dirty="0">
              <a:solidFill>
                <a:srgbClr val="FC9300"/>
              </a:solidFill>
            </a:endParaRPr>
          </a:p>
          <a:p>
            <a:pPr marL="342900" indent="-342900">
              <a:buAutoNum type="arabicParenR"/>
            </a:pPr>
            <a:r>
              <a:rPr lang="en-GB" sz="1300" b="1" dirty="0">
                <a:solidFill>
                  <a:srgbClr val="FC9300"/>
                </a:solidFill>
              </a:rPr>
              <a:t>Always mark and self-correct their work</a:t>
            </a:r>
            <a:endParaRPr lang="en-US" sz="1300" b="1" dirty="0">
              <a:solidFill>
                <a:srgbClr val="FC9300"/>
              </a:solidFill>
            </a:endParaRPr>
          </a:p>
        </p:txBody>
      </p:sp>
      <p:pic>
        <p:nvPicPr>
          <p:cNvPr id="10" name="Picture 9">
            <a:extLst>
              <a:ext uri="{FF2B5EF4-FFF2-40B4-BE49-F238E27FC236}">
                <a16:creationId xmlns:a16="http://schemas.microsoft.com/office/drawing/2014/main" id="{97139C90-F1AE-CF49-81EE-E4EA7DFF2441}"/>
              </a:ext>
            </a:extLst>
          </p:cNvPr>
          <p:cNvPicPr>
            <a:picLocks noChangeAspect="1"/>
          </p:cNvPicPr>
          <p:nvPr/>
        </p:nvPicPr>
        <p:blipFill>
          <a:blip r:embed="rId3"/>
          <a:stretch>
            <a:fillRect/>
          </a:stretch>
        </p:blipFill>
        <p:spPr>
          <a:xfrm>
            <a:off x="690502" y="1803577"/>
            <a:ext cx="4498911" cy="3006321"/>
          </a:xfrm>
          <a:prstGeom prst="rect">
            <a:avLst/>
          </a:prstGeom>
          <a:noFill/>
          <a:ln w="57150">
            <a:solidFill>
              <a:srgbClr val="FC9300"/>
            </a:solidFill>
          </a:ln>
        </p:spPr>
      </p:pic>
      <p:pic>
        <p:nvPicPr>
          <p:cNvPr id="5" name="Picture 4">
            <a:extLst>
              <a:ext uri="{FF2B5EF4-FFF2-40B4-BE49-F238E27FC236}">
                <a16:creationId xmlns:a16="http://schemas.microsoft.com/office/drawing/2014/main" id="{A9105059-B020-4C42-8F3B-9628B4910D7E}"/>
              </a:ext>
            </a:extLst>
          </p:cNvPr>
          <p:cNvPicPr>
            <a:picLocks noChangeAspect="1"/>
          </p:cNvPicPr>
          <p:nvPr/>
        </p:nvPicPr>
        <p:blipFill>
          <a:blip r:embed="rId4"/>
          <a:stretch>
            <a:fillRect/>
          </a:stretch>
        </p:blipFill>
        <p:spPr>
          <a:xfrm>
            <a:off x="8594969" y="1365646"/>
            <a:ext cx="2921895" cy="3882181"/>
          </a:xfrm>
          <a:prstGeom prst="rect">
            <a:avLst/>
          </a:prstGeom>
          <a:noFill/>
          <a:ln w="57150">
            <a:solidFill>
              <a:srgbClr val="FC9300"/>
            </a:solidFill>
          </a:ln>
        </p:spPr>
      </p:pic>
      <p:sp>
        <p:nvSpPr>
          <p:cNvPr id="16" name="Rectangle 15">
            <a:extLst>
              <a:ext uri="{FF2B5EF4-FFF2-40B4-BE49-F238E27FC236}">
                <a16:creationId xmlns:a16="http://schemas.microsoft.com/office/drawing/2014/main" id="{DD518633-90EA-EE47-AED0-764CB952945F}"/>
              </a:ext>
            </a:extLst>
          </p:cNvPr>
          <p:cNvSpPr/>
          <p:nvPr/>
        </p:nvSpPr>
        <p:spPr>
          <a:xfrm>
            <a:off x="414215" y="5721706"/>
            <a:ext cx="11363569" cy="646331"/>
          </a:xfrm>
          <a:prstGeom prst="rect">
            <a:avLst/>
          </a:prstGeom>
        </p:spPr>
        <p:txBody>
          <a:bodyPr wrap="square">
            <a:spAutoFit/>
          </a:bodyPr>
          <a:lstStyle/>
          <a:p>
            <a:pPr algn="just"/>
            <a:r>
              <a:rPr lang="en-GB" dirty="0">
                <a:solidFill>
                  <a:schemeClr val="tx2"/>
                </a:solidFill>
              </a:rPr>
              <a:t>Your child </a:t>
            </a:r>
            <a:r>
              <a:rPr lang="en-GB" dirty="0" smtClean="0">
                <a:solidFill>
                  <a:schemeClr val="tx2"/>
                </a:solidFill>
              </a:rPr>
              <a:t>should </a:t>
            </a:r>
            <a:r>
              <a:rPr lang="en-GB" b="1" u="sng" dirty="0">
                <a:solidFill>
                  <a:schemeClr val="tx2"/>
                </a:solidFill>
              </a:rPr>
              <a:t>always</a:t>
            </a:r>
            <a:r>
              <a:rPr lang="en-GB" dirty="0">
                <a:solidFill>
                  <a:schemeClr val="tx2"/>
                </a:solidFill>
              </a:rPr>
              <a:t> show their workings and mark all questions they ever do.   </a:t>
            </a:r>
            <a:r>
              <a:rPr lang="en-GB" b="1" dirty="0">
                <a:solidFill>
                  <a:schemeClr val="tx2"/>
                </a:solidFill>
              </a:rPr>
              <a:t>If your child can do the question in their head they still need to show their workings as that is part of being a great mathematician.</a:t>
            </a:r>
          </a:p>
        </p:txBody>
      </p:sp>
      <p:pic>
        <p:nvPicPr>
          <p:cNvPr id="18" name="Picture 17">
            <a:extLst>
              <a:ext uri="{FF2B5EF4-FFF2-40B4-BE49-F238E27FC236}">
                <a16:creationId xmlns:a16="http://schemas.microsoft.com/office/drawing/2014/main" id="{C24616CB-6EF8-C349-8B95-761F2A198705}"/>
              </a:ext>
            </a:extLst>
          </p:cNvPr>
          <p:cNvPicPr>
            <a:picLocks noChangeAspect="1"/>
          </p:cNvPicPr>
          <p:nvPr/>
        </p:nvPicPr>
        <p:blipFill>
          <a:blip r:embed="rId2"/>
          <a:stretch>
            <a:fillRect/>
          </a:stretch>
        </p:blipFill>
        <p:spPr>
          <a:xfrm>
            <a:off x="2175709" y="3132667"/>
            <a:ext cx="764248" cy="764248"/>
          </a:xfrm>
          <a:prstGeom prst="rect">
            <a:avLst/>
          </a:prstGeom>
        </p:spPr>
      </p:pic>
    </p:spTree>
    <p:extLst>
      <p:ext uri="{BB962C8B-B14F-4D97-AF65-F5344CB8AC3E}">
        <p14:creationId xmlns:p14="http://schemas.microsoft.com/office/powerpoint/2010/main" val="341063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3600" b="1" dirty="0">
                <a:solidFill>
                  <a:srgbClr val="00B0F0"/>
                </a:solidFill>
              </a:rPr>
              <a:t>What to do if your child is stuck on their </a:t>
            </a:r>
            <a:r>
              <a:rPr lang="en-GB" sz="3600" b="1" dirty="0" smtClean="0">
                <a:solidFill>
                  <a:srgbClr val="00B0F0"/>
                </a:solidFill>
              </a:rPr>
              <a:t>work</a:t>
            </a:r>
            <a:r>
              <a:rPr lang="en-GB" sz="3600" b="1" dirty="0">
                <a:solidFill>
                  <a:srgbClr val="00B0F0"/>
                </a:solidFill>
              </a:rPr>
              <a:t>?</a:t>
            </a:r>
          </a:p>
        </p:txBody>
      </p:sp>
      <p:cxnSp>
        <p:nvCxnSpPr>
          <p:cNvPr id="16" name="Straight Arrow Connector 15">
            <a:extLst>
              <a:ext uri="{FF2B5EF4-FFF2-40B4-BE49-F238E27FC236}">
                <a16:creationId xmlns:a16="http://schemas.microsoft.com/office/drawing/2014/main" id="{9A1949B6-6EC8-4441-9488-6AA084C33C22}"/>
              </a:ext>
            </a:extLst>
          </p:cNvPr>
          <p:cNvCxnSpPr>
            <a:cxnSpLocks/>
          </p:cNvCxnSpPr>
          <p:nvPr/>
        </p:nvCxnSpPr>
        <p:spPr>
          <a:xfrm flipV="1">
            <a:off x="3676678" y="3897772"/>
            <a:ext cx="0" cy="1858108"/>
          </a:xfrm>
          <a:prstGeom prst="straightConnector1">
            <a:avLst/>
          </a:prstGeom>
          <a:ln w="53975">
            <a:solidFill>
              <a:srgbClr val="FC93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FAA78E8-2AC8-EA4A-A473-40226251EA09}"/>
              </a:ext>
            </a:extLst>
          </p:cNvPr>
          <p:cNvPicPr>
            <a:picLocks noChangeAspect="1"/>
          </p:cNvPicPr>
          <p:nvPr/>
        </p:nvPicPr>
        <p:blipFill>
          <a:blip r:embed="rId2"/>
          <a:stretch>
            <a:fillRect/>
          </a:stretch>
        </p:blipFill>
        <p:spPr>
          <a:xfrm>
            <a:off x="387495" y="1034075"/>
            <a:ext cx="4657471" cy="5410885"/>
          </a:xfrm>
          <a:prstGeom prst="rect">
            <a:avLst/>
          </a:prstGeom>
          <a:ln w="63500">
            <a:solidFill>
              <a:srgbClr val="00B0F0"/>
            </a:solidFill>
          </a:ln>
        </p:spPr>
      </p:pic>
      <p:sp>
        <p:nvSpPr>
          <p:cNvPr id="18" name="TextBox 17">
            <a:extLst>
              <a:ext uri="{FF2B5EF4-FFF2-40B4-BE49-F238E27FC236}">
                <a16:creationId xmlns:a16="http://schemas.microsoft.com/office/drawing/2014/main" id="{256674CF-E6B5-8748-9B10-2E5F9EB9322A}"/>
              </a:ext>
            </a:extLst>
          </p:cNvPr>
          <p:cNvSpPr txBox="1"/>
          <p:nvPr/>
        </p:nvSpPr>
        <p:spPr>
          <a:xfrm>
            <a:off x="6739759" y="1766140"/>
            <a:ext cx="5147441" cy="923330"/>
          </a:xfrm>
          <a:prstGeom prst="rect">
            <a:avLst/>
          </a:prstGeom>
          <a:solidFill>
            <a:srgbClr val="FFC000"/>
          </a:solidFill>
          <a:ln w="41275">
            <a:solidFill>
              <a:schemeClr val="accent2"/>
            </a:solidFill>
          </a:ln>
        </p:spPr>
        <p:txBody>
          <a:bodyPr wrap="square" rtlCol="0">
            <a:spAutoFit/>
          </a:bodyPr>
          <a:lstStyle/>
          <a:p>
            <a:pPr algn="just"/>
            <a:r>
              <a:rPr lang="en-US" dirty="0"/>
              <a:t>1) Watch the </a:t>
            </a:r>
            <a:r>
              <a:rPr lang="en-US" b="1" u="sng" dirty="0"/>
              <a:t>video again </a:t>
            </a:r>
            <a:r>
              <a:rPr lang="en-US" dirty="0"/>
              <a:t>really carefully ensuring all examples are copied and see if hearing and writing it down a second time helps.</a:t>
            </a:r>
          </a:p>
        </p:txBody>
      </p:sp>
      <p:cxnSp>
        <p:nvCxnSpPr>
          <p:cNvPr id="19" name="Straight Arrow Connector 18">
            <a:extLst>
              <a:ext uri="{FF2B5EF4-FFF2-40B4-BE49-F238E27FC236}">
                <a16:creationId xmlns:a16="http://schemas.microsoft.com/office/drawing/2014/main" id="{6D95ECA5-B066-8148-8EE2-C6B4C48CF5C0}"/>
              </a:ext>
            </a:extLst>
          </p:cNvPr>
          <p:cNvCxnSpPr>
            <a:cxnSpLocks/>
          </p:cNvCxnSpPr>
          <p:nvPr/>
        </p:nvCxnSpPr>
        <p:spPr>
          <a:xfrm flipH="1">
            <a:off x="2041850" y="2160759"/>
            <a:ext cx="4697909"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E84DB0B-7708-A34D-843F-216A907B4BA0}"/>
              </a:ext>
            </a:extLst>
          </p:cNvPr>
          <p:cNvCxnSpPr>
            <a:cxnSpLocks/>
          </p:cNvCxnSpPr>
          <p:nvPr/>
        </p:nvCxnSpPr>
        <p:spPr>
          <a:xfrm flipH="1" flipV="1">
            <a:off x="1694793" y="4421209"/>
            <a:ext cx="5389462"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244633A-FFD7-6F48-8C53-9624BF35465F}"/>
              </a:ext>
            </a:extLst>
          </p:cNvPr>
          <p:cNvSpPr txBox="1"/>
          <p:nvPr/>
        </p:nvSpPr>
        <p:spPr>
          <a:xfrm>
            <a:off x="6739759" y="3903150"/>
            <a:ext cx="5147441" cy="2308324"/>
          </a:xfrm>
          <a:prstGeom prst="rect">
            <a:avLst/>
          </a:prstGeom>
          <a:solidFill>
            <a:srgbClr val="FFC000"/>
          </a:solidFill>
          <a:ln w="41275">
            <a:solidFill>
              <a:schemeClr val="accent2"/>
            </a:solidFill>
          </a:ln>
        </p:spPr>
        <p:txBody>
          <a:bodyPr wrap="square" rtlCol="0">
            <a:spAutoFit/>
          </a:bodyPr>
          <a:lstStyle/>
          <a:p>
            <a:pPr algn="just"/>
            <a:r>
              <a:rPr lang="en-US" dirty="0"/>
              <a:t>2) Look at your </a:t>
            </a:r>
            <a:r>
              <a:rPr lang="en-US" b="1" u="sng" dirty="0"/>
              <a:t>building blocks.</a:t>
            </a:r>
            <a:r>
              <a:rPr lang="en-US" dirty="0"/>
              <a:t>  These are the lessons that will help you with your current </a:t>
            </a:r>
            <a:r>
              <a:rPr lang="en-US" dirty="0" smtClean="0"/>
              <a:t>work</a:t>
            </a:r>
            <a:r>
              <a:rPr lang="en-US" dirty="0"/>
              <a:t>.  If these are not at 100% or less than the </a:t>
            </a:r>
            <a:r>
              <a:rPr lang="en-US" dirty="0" err="1"/>
              <a:t>HegartyMaths</a:t>
            </a:r>
            <a:r>
              <a:rPr lang="en-US" dirty="0"/>
              <a:t> avg. then you should redo those them as it will help on your current work.</a:t>
            </a:r>
          </a:p>
          <a:p>
            <a:pPr algn="just"/>
            <a:endParaRPr lang="en-US" dirty="0"/>
          </a:p>
          <a:p>
            <a:pPr algn="just"/>
            <a:r>
              <a:rPr lang="en-US" dirty="0"/>
              <a:t>In the picture, the student will struggle with </a:t>
            </a:r>
            <a:r>
              <a:rPr lang="en-US" dirty="0" smtClean="0"/>
              <a:t>work </a:t>
            </a:r>
            <a:r>
              <a:rPr lang="en-US" dirty="0"/>
              <a:t>547 as they have only 10% on lesson 546.</a:t>
            </a:r>
          </a:p>
        </p:txBody>
      </p:sp>
      <p:pic>
        <p:nvPicPr>
          <p:cNvPr id="38" name="Picture 37">
            <a:extLst>
              <a:ext uri="{FF2B5EF4-FFF2-40B4-BE49-F238E27FC236}">
                <a16:creationId xmlns:a16="http://schemas.microsoft.com/office/drawing/2014/main" id="{2661648D-7854-CB45-8D5C-D5C437937C25}"/>
              </a:ext>
            </a:extLst>
          </p:cNvPr>
          <p:cNvPicPr>
            <a:picLocks noChangeAspect="1"/>
          </p:cNvPicPr>
          <p:nvPr/>
        </p:nvPicPr>
        <p:blipFill>
          <a:blip r:embed="rId3"/>
          <a:stretch>
            <a:fillRect/>
          </a:stretch>
        </p:blipFill>
        <p:spPr>
          <a:xfrm>
            <a:off x="1568453" y="1924060"/>
            <a:ext cx="473397" cy="473397"/>
          </a:xfrm>
          <a:prstGeom prst="rect">
            <a:avLst/>
          </a:prstGeom>
        </p:spPr>
      </p:pic>
    </p:spTree>
    <p:extLst>
      <p:ext uri="{BB962C8B-B14F-4D97-AF65-F5344CB8AC3E}">
        <p14:creationId xmlns:p14="http://schemas.microsoft.com/office/powerpoint/2010/main" val="274616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3600" b="1" dirty="0">
                <a:solidFill>
                  <a:srgbClr val="00B0F0"/>
                </a:solidFill>
              </a:rPr>
              <a:t>What to do if your child is stuck on their </a:t>
            </a:r>
            <a:r>
              <a:rPr lang="en-GB" sz="3600" b="1" dirty="0" smtClean="0">
                <a:solidFill>
                  <a:srgbClr val="00B0F0"/>
                </a:solidFill>
              </a:rPr>
              <a:t>work</a:t>
            </a:r>
            <a:r>
              <a:rPr lang="en-GB" sz="3600" b="1" dirty="0">
                <a:solidFill>
                  <a:srgbClr val="00B0F0"/>
                </a:solidFill>
              </a:rPr>
              <a:t>?</a:t>
            </a:r>
          </a:p>
        </p:txBody>
      </p:sp>
      <p:pic>
        <p:nvPicPr>
          <p:cNvPr id="10" name="Picture 9">
            <a:extLst>
              <a:ext uri="{FF2B5EF4-FFF2-40B4-BE49-F238E27FC236}">
                <a16:creationId xmlns:a16="http://schemas.microsoft.com/office/drawing/2014/main" id="{0E8B1A9A-F96E-0A4E-BB2F-2538B161D6ED}"/>
              </a:ext>
            </a:extLst>
          </p:cNvPr>
          <p:cNvPicPr>
            <a:picLocks noChangeAspect="1"/>
          </p:cNvPicPr>
          <p:nvPr/>
        </p:nvPicPr>
        <p:blipFill>
          <a:blip r:embed="rId2"/>
          <a:stretch>
            <a:fillRect/>
          </a:stretch>
        </p:blipFill>
        <p:spPr>
          <a:xfrm>
            <a:off x="1642781" y="948766"/>
            <a:ext cx="7088485" cy="4654055"/>
          </a:xfrm>
          <a:prstGeom prst="rect">
            <a:avLst/>
          </a:prstGeom>
          <a:ln w="57150">
            <a:solidFill>
              <a:srgbClr val="00B0F0"/>
            </a:solidFill>
          </a:ln>
        </p:spPr>
      </p:pic>
    </p:spTree>
    <p:extLst>
      <p:ext uri="{BB962C8B-B14F-4D97-AF65-F5344CB8AC3E}">
        <p14:creationId xmlns:p14="http://schemas.microsoft.com/office/powerpoint/2010/main" val="106271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3600" b="1" dirty="0">
                <a:solidFill>
                  <a:srgbClr val="00B0F0"/>
                </a:solidFill>
              </a:rPr>
              <a:t>What to do if your child is stuck on their homework?</a:t>
            </a:r>
          </a:p>
        </p:txBody>
      </p:sp>
      <p:pic>
        <p:nvPicPr>
          <p:cNvPr id="10" name="Picture 9">
            <a:extLst>
              <a:ext uri="{FF2B5EF4-FFF2-40B4-BE49-F238E27FC236}">
                <a16:creationId xmlns:a16="http://schemas.microsoft.com/office/drawing/2014/main" id="{0E8B1A9A-F96E-0A4E-BB2F-2538B161D6ED}"/>
              </a:ext>
            </a:extLst>
          </p:cNvPr>
          <p:cNvPicPr>
            <a:picLocks noChangeAspect="1"/>
          </p:cNvPicPr>
          <p:nvPr/>
        </p:nvPicPr>
        <p:blipFill>
          <a:blip r:embed="rId2"/>
          <a:stretch>
            <a:fillRect/>
          </a:stretch>
        </p:blipFill>
        <p:spPr>
          <a:xfrm>
            <a:off x="1642781" y="948766"/>
            <a:ext cx="7088485" cy="4654055"/>
          </a:xfrm>
          <a:prstGeom prst="rect">
            <a:avLst/>
          </a:prstGeom>
          <a:ln w="57150">
            <a:solidFill>
              <a:srgbClr val="00B0F0"/>
            </a:solidFill>
          </a:ln>
        </p:spPr>
      </p:pic>
      <p:sp>
        <p:nvSpPr>
          <p:cNvPr id="11" name="Oval 10">
            <a:extLst>
              <a:ext uri="{FF2B5EF4-FFF2-40B4-BE49-F238E27FC236}">
                <a16:creationId xmlns:a16="http://schemas.microsoft.com/office/drawing/2014/main" id="{48772C4F-054B-7E44-90BE-368E2027EECA}"/>
              </a:ext>
            </a:extLst>
          </p:cNvPr>
          <p:cNvSpPr/>
          <p:nvPr/>
        </p:nvSpPr>
        <p:spPr>
          <a:xfrm>
            <a:off x="6947057" y="2254034"/>
            <a:ext cx="1077591" cy="320916"/>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8601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78E5DF-C979-4A49-9292-56057FA5FB10}"/>
              </a:ext>
            </a:extLst>
          </p:cNvPr>
          <p:cNvSpPr txBox="1">
            <a:spLocks/>
          </p:cNvSpPr>
          <p:nvPr/>
        </p:nvSpPr>
        <p:spPr>
          <a:xfrm>
            <a:off x="0" y="0"/>
            <a:ext cx="12192000" cy="891768"/>
          </a:xfrm>
          <a:prstGeom prst="rect">
            <a:avLst/>
          </a:prstGeom>
          <a:noFill/>
          <a:ln>
            <a:noFill/>
          </a:ln>
        </p:spPr>
        <p:txBody>
          <a:bodyPr vert="horz" lIns="91425" tIns="91425" rIns="91425" bIns="91425" rtlCol="0" anchor="t" anchorCtr="0">
            <a:noAutofit/>
          </a:bodyPr>
          <a:lstStyle>
            <a:lvl1pPr marL="0" marR="0" lvl="0" indent="0" algn="l" defTabSz="914400" rtl="0" eaLnBrk="1" latinLnBrk="0" hangingPunct="1">
              <a:lnSpc>
                <a:spcPct val="100000"/>
              </a:lnSpc>
              <a:spcBef>
                <a:spcPts val="0"/>
              </a:spcBef>
              <a:spcAft>
                <a:spcPts val="0"/>
              </a:spcAft>
              <a:buClr>
                <a:schemeClr val="dk1"/>
              </a:buClr>
              <a:buFont typeface="Arial"/>
              <a:buNone/>
              <a:defRPr sz="3733" b="0" i="0" u="none" strike="noStrike" kern="1200" cap="none">
                <a:solidFill>
                  <a:schemeClr val="dk1"/>
                </a:solidFill>
                <a:latin typeface="Arial"/>
                <a:ea typeface="Arial"/>
                <a:cs typeface="Arial"/>
                <a:sym typeface="Arial"/>
              </a:defRPr>
            </a:lvl1pPr>
            <a:lvl2pPr lvl="1" indent="0" rtl="0">
              <a:spcBef>
                <a:spcPts val="0"/>
              </a:spcBef>
              <a:buClr>
                <a:schemeClr val="dk1"/>
              </a:buClr>
              <a:buFont typeface="Arial"/>
              <a:buNone/>
              <a:defRPr sz="3733">
                <a:solidFill>
                  <a:schemeClr val="dk1"/>
                </a:solidFill>
              </a:defRPr>
            </a:lvl2pPr>
            <a:lvl3pPr lvl="2" indent="0" rtl="0">
              <a:spcBef>
                <a:spcPts val="0"/>
              </a:spcBef>
              <a:buClr>
                <a:schemeClr val="dk1"/>
              </a:buClr>
              <a:buFont typeface="Arial"/>
              <a:buNone/>
              <a:defRPr sz="3733">
                <a:solidFill>
                  <a:schemeClr val="dk1"/>
                </a:solidFill>
              </a:defRPr>
            </a:lvl3pPr>
            <a:lvl4pPr lvl="3" indent="0" rtl="0">
              <a:spcBef>
                <a:spcPts val="0"/>
              </a:spcBef>
              <a:buClr>
                <a:schemeClr val="dk1"/>
              </a:buClr>
              <a:buFont typeface="Arial"/>
              <a:buNone/>
              <a:defRPr sz="3733">
                <a:solidFill>
                  <a:schemeClr val="dk1"/>
                </a:solidFill>
              </a:defRPr>
            </a:lvl4pPr>
            <a:lvl5pPr lvl="4" indent="0" rtl="0">
              <a:spcBef>
                <a:spcPts val="0"/>
              </a:spcBef>
              <a:buClr>
                <a:schemeClr val="dk1"/>
              </a:buClr>
              <a:buFont typeface="Arial"/>
              <a:buNone/>
              <a:defRPr sz="3733">
                <a:solidFill>
                  <a:schemeClr val="dk1"/>
                </a:solidFill>
              </a:defRPr>
            </a:lvl5pPr>
            <a:lvl6pPr lvl="5" indent="0" rtl="0">
              <a:spcBef>
                <a:spcPts val="0"/>
              </a:spcBef>
              <a:buClr>
                <a:schemeClr val="dk1"/>
              </a:buClr>
              <a:buFont typeface="Arial"/>
              <a:buNone/>
              <a:defRPr sz="3733">
                <a:solidFill>
                  <a:schemeClr val="dk1"/>
                </a:solidFill>
              </a:defRPr>
            </a:lvl6pPr>
            <a:lvl7pPr lvl="6" indent="0" rtl="0">
              <a:spcBef>
                <a:spcPts val="0"/>
              </a:spcBef>
              <a:buClr>
                <a:schemeClr val="dk1"/>
              </a:buClr>
              <a:buFont typeface="Arial"/>
              <a:buNone/>
              <a:defRPr sz="3733">
                <a:solidFill>
                  <a:schemeClr val="dk1"/>
                </a:solidFill>
              </a:defRPr>
            </a:lvl7pPr>
            <a:lvl8pPr lvl="7" indent="0" rtl="0">
              <a:spcBef>
                <a:spcPts val="0"/>
              </a:spcBef>
              <a:buClr>
                <a:schemeClr val="dk1"/>
              </a:buClr>
              <a:buFont typeface="Arial"/>
              <a:buNone/>
              <a:defRPr sz="3733">
                <a:solidFill>
                  <a:schemeClr val="dk1"/>
                </a:solidFill>
              </a:defRPr>
            </a:lvl8pPr>
            <a:lvl9pPr lvl="8" indent="0" rtl="0">
              <a:spcBef>
                <a:spcPts val="0"/>
              </a:spcBef>
              <a:buClr>
                <a:schemeClr val="dk1"/>
              </a:buClr>
              <a:buFont typeface="Arial"/>
              <a:buNone/>
              <a:defRPr sz="3733">
                <a:solidFill>
                  <a:schemeClr val="dk1"/>
                </a:solidFill>
              </a:defRPr>
            </a:lvl9pPr>
          </a:lstStyle>
          <a:p>
            <a:pPr algn="ctr"/>
            <a:r>
              <a:rPr lang="en-GB" sz="3600" b="1" dirty="0">
                <a:solidFill>
                  <a:srgbClr val="00B0F0"/>
                </a:solidFill>
              </a:rPr>
              <a:t>What to do if your child is stuck on their homework?</a:t>
            </a:r>
          </a:p>
        </p:txBody>
      </p:sp>
      <p:pic>
        <p:nvPicPr>
          <p:cNvPr id="10" name="Picture 9">
            <a:extLst>
              <a:ext uri="{FF2B5EF4-FFF2-40B4-BE49-F238E27FC236}">
                <a16:creationId xmlns:a16="http://schemas.microsoft.com/office/drawing/2014/main" id="{0E8B1A9A-F96E-0A4E-BB2F-2538B161D6ED}"/>
              </a:ext>
            </a:extLst>
          </p:cNvPr>
          <p:cNvPicPr>
            <a:picLocks noChangeAspect="1"/>
          </p:cNvPicPr>
          <p:nvPr/>
        </p:nvPicPr>
        <p:blipFill>
          <a:blip r:embed="rId2"/>
          <a:stretch>
            <a:fillRect/>
          </a:stretch>
        </p:blipFill>
        <p:spPr>
          <a:xfrm>
            <a:off x="1642781" y="948766"/>
            <a:ext cx="7088485" cy="4654055"/>
          </a:xfrm>
          <a:prstGeom prst="rect">
            <a:avLst/>
          </a:prstGeom>
          <a:ln w="57150">
            <a:solidFill>
              <a:srgbClr val="00B0F0"/>
            </a:solidFill>
          </a:ln>
        </p:spPr>
      </p:pic>
      <p:sp>
        <p:nvSpPr>
          <p:cNvPr id="11" name="Oval 10">
            <a:extLst>
              <a:ext uri="{FF2B5EF4-FFF2-40B4-BE49-F238E27FC236}">
                <a16:creationId xmlns:a16="http://schemas.microsoft.com/office/drawing/2014/main" id="{48772C4F-054B-7E44-90BE-368E2027EECA}"/>
              </a:ext>
            </a:extLst>
          </p:cNvPr>
          <p:cNvSpPr/>
          <p:nvPr/>
        </p:nvSpPr>
        <p:spPr>
          <a:xfrm>
            <a:off x="6947057" y="2254034"/>
            <a:ext cx="1077591" cy="320916"/>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2" name="Picture 11">
            <a:extLst>
              <a:ext uri="{FF2B5EF4-FFF2-40B4-BE49-F238E27FC236}">
                <a16:creationId xmlns:a16="http://schemas.microsoft.com/office/drawing/2014/main" id="{F84210AD-0DD7-9C44-BB2C-DD25D8F86BB9}"/>
              </a:ext>
            </a:extLst>
          </p:cNvPr>
          <p:cNvPicPr>
            <a:picLocks noChangeAspect="1"/>
          </p:cNvPicPr>
          <p:nvPr/>
        </p:nvPicPr>
        <p:blipFill>
          <a:blip r:embed="rId3"/>
          <a:stretch>
            <a:fillRect/>
          </a:stretch>
        </p:blipFill>
        <p:spPr>
          <a:xfrm>
            <a:off x="7030264" y="2726973"/>
            <a:ext cx="4581865" cy="2772921"/>
          </a:xfrm>
          <a:prstGeom prst="rect">
            <a:avLst/>
          </a:prstGeom>
        </p:spPr>
      </p:pic>
    </p:spTree>
    <p:extLst>
      <p:ext uri="{BB962C8B-B14F-4D97-AF65-F5344CB8AC3E}">
        <p14:creationId xmlns:p14="http://schemas.microsoft.com/office/powerpoint/2010/main" val="2853246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2430</TotalTime>
  <Words>1186</Words>
  <Application>Microsoft Office PowerPoint</Application>
  <PresentationFormat>Widescreen</PresentationFormat>
  <Paragraphs>72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Ensuring your child thrives at home with their maths…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students in their home learning</dc:title>
  <dc:creator>Colin Hegarty</dc:creator>
  <cp:lastModifiedBy>Bethany Millington</cp:lastModifiedBy>
  <cp:revision>115</cp:revision>
  <dcterms:created xsi:type="dcterms:W3CDTF">2018-06-28T22:16:18Z</dcterms:created>
  <dcterms:modified xsi:type="dcterms:W3CDTF">2020-03-30T10:07:30Z</dcterms:modified>
</cp:coreProperties>
</file>